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84" r:id="rId2"/>
    <p:sldMasterId id="2147483796" r:id="rId3"/>
    <p:sldMasterId id="2147483755" r:id="rId4"/>
    <p:sldMasterId id="2147483822" r:id="rId5"/>
    <p:sldMasterId id="2147483837" r:id="rId6"/>
  </p:sldMasterIdLst>
  <p:notesMasterIdLst>
    <p:notesMasterId r:id="rId20"/>
  </p:notesMasterIdLst>
  <p:handoutMasterIdLst>
    <p:handoutMasterId r:id="rId21"/>
  </p:handoutMasterIdLst>
  <p:sldIdLst>
    <p:sldId id="502" r:id="rId7"/>
    <p:sldId id="506" r:id="rId8"/>
    <p:sldId id="507" r:id="rId9"/>
    <p:sldId id="515" r:id="rId10"/>
    <p:sldId id="508" r:id="rId11"/>
    <p:sldId id="510" r:id="rId12"/>
    <p:sldId id="511" r:id="rId13"/>
    <p:sldId id="513" r:id="rId14"/>
    <p:sldId id="514" r:id="rId15"/>
    <p:sldId id="503" r:id="rId16"/>
    <p:sldId id="480" r:id="rId17"/>
    <p:sldId id="496" r:id="rId18"/>
    <p:sldId id="439" r:id="rId19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1">
          <p15:clr>
            <a:srgbClr val="A4A3A4"/>
          </p15:clr>
        </p15:guide>
        <p15:guide id="2" pos="3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hle Xakalashe" initials="BX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F02"/>
    <a:srgbClr val="99CCFF"/>
    <a:srgbClr val="CB071A"/>
    <a:srgbClr val="F9495A"/>
    <a:srgbClr val="72B6E0"/>
    <a:srgbClr val="600BB5"/>
    <a:srgbClr val="002B82"/>
    <a:srgbClr val="0038A8"/>
    <a:srgbClr val="FDFDFD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9" autoAdjust="0"/>
    <p:restoredTop sz="97032" autoAdjust="0"/>
  </p:normalViewPr>
  <p:slideViewPr>
    <p:cSldViewPr snapToGrid="0" snapToObjects="1">
      <p:cViewPr varScale="1">
        <p:scale>
          <a:sx n="110" d="100"/>
          <a:sy n="110" d="100"/>
        </p:scale>
        <p:origin x="1944" y="108"/>
      </p:cViewPr>
      <p:guideLst>
        <p:guide orient="horz" pos="3171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88" y="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3" cy="4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60" y="1"/>
            <a:ext cx="2972542" cy="4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98"/>
            <a:ext cx="2972543" cy="4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60" y="9450398"/>
            <a:ext cx="2972542" cy="4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B22C5BD-FCB9-421F-A5B4-E6126DC3D3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54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3" cy="4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60" y="1"/>
            <a:ext cx="2972542" cy="4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44538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24391"/>
            <a:ext cx="5028988" cy="447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98"/>
            <a:ext cx="2972543" cy="4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60" y="9450398"/>
            <a:ext cx="2972542" cy="4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1D6029A-D98A-46F6-88DB-10FAC3EA38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89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hyperlink" Target="http://www.ime-aachen.de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3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hyperlink" Target="http://www.ime-aachen.de/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www.ime-aachen.de/" TargetMode="Externa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 userDrawn="1"/>
        </p:nvGrpSpPr>
        <p:grpSpPr>
          <a:xfrm>
            <a:off x="649" y="0"/>
            <a:ext cx="2030702" cy="6858000"/>
            <a:chOff x="4371242" y="28055"/>
            <a:chExt cx="2030702" cy="6912000"/>
          </a:xfrm>
        </p:grpSpPr>
        <p:sp>
          <p:nvSpPr>
            <p:cNvPr id="34" name="Rechteck 33"/>
            <p:cNvSpPr/>
            <p:nvPr userDrawn="1"/>
          </p:nvSpPr>
          <p:spPr bwMode="auto">
            <a:xfrm>
              <a:off x="4371242" y="28055"/>
              <a:ext cx="381000" cy="6912000"/>
            </a:xfrm>
            <a:prstGeom prst="rect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htwinkliges Dreieck 35"/>
            <p:cNvSpPr/>
            <p:nvPr userDrawn="1"/>
          </p:nvSpPr>
          <p:spPr bwMode="auto">
            <a:xfrm rot="5400000" flipH="1">
              <a:off x="2121513" y="2659623"/>
              <a:ext cx="6912000" cy="1648863"/>
            </a:xfrm>
            <a:prstGeom prst="rtTriangle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htwinkliges Dreieck 10"/>
          <p:cNvSpPr/>
          <p:nvPr userDrawn="1"/>
        </p:nvSpPr>
        <p:spPr bwMode="auto">
          <a:xfrm rot="5400000">
            <a:off x="368300" y="-368300"/>
            <a:ext cx="3213100" cy="3949700"/>
          </a:xfrm>
          <a:prstGeom prst="rtTriangle">
            <a:avLst/>
          </a:prstGeom>
          <a:solidFill>
            <a:srgbClr val="B3D9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winkliges Dreieck 11"/>
          <p:cNvSpPr/>
          <p:nvPr userDrawn="1"/>
        </p:nvSpPr>
        <p:spPr bwMode="auto">
          <a:xfrm rot="5400000">
            <a:off x="-1454150" y="1454150"/>
            <a:ext cx="4622800" cy="1714500"/>
          </a:xfrm>
          <a:prstGeom prst="rtTriangle">
            <a:avLst/>
          </a:prstGeom>
          <a:solidFill>
            <a:srgbClr val="0038A8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winkliges Dreieck 12"/>
          <p:cNvSpPr/>
          <p:nvPr userDrawn="1"/>
        </p:nvSpPr>
        <p:spPr bwMode="auto">
          <a:xfrm>
            <a:off x="0" y="2324100"/>
            <a:ext cx="1016000" cy="4533900"/>
          </a:xfrm>
          <a:prstGeom prst="rtTriangle">
            <a:avLst/>
          </a:prstGeom>
          <a:solidFill>
            <a:srgbClr val="B3D9FF">
              <a:alpha val="7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Gerader Verbinder 14"/>
          <p:cNvCxnSpPr/>
          <p:nvPr userDrawn="1"/>
        </p:nvCxnSpPr>
        <p:spPr bwMode="auto">
          <a:xfrm flipV="1">
            <a:off x="0" y="0"/>
            <a:ext cx="229870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0" y="1803400"/>
            <a:ext cx="2413000" cy="505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8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Gleichschenkliges Dreieck 21"/>
          <p:cNvSpPr/>
          <p:nvPr userDrawn="1"/>
        </p:nvSpPr>
        <p:spPr bwMode="auto">
          <a:xfrm rot="17322852">
            <a:off x="972182" y="2406394"/>
            <a:ext cx="666750" cy="209550"/>
          </a:xfrm>
          <a:prstGeom prst="triangl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31" y="6054168"/>
            <a:ext cx="4157023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98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73633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862233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3250" y="114300"/>
            <a:ext cx="2165350" cy="60118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6343650" cy="6011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80922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8534400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08796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92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28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46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2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29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78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 userDrawn="1"/>
        </p:nvGrpSpPr>
        <p:grpSpPr>
          <a:xfrm>
            <a:off x="649" y="0"/>
            <a:ext cx="2030702" cy="6858000"/>
            <a:chOff x="4371242" y="28055"/>
            <a:chExt cx="2030702" cy="6912000"/>
          </a:xfrm>
        </p:grpSpPr>
        <p:sp>
          <p:nvSpPr>
            <p:cNvPr id="34" name="Rechteck 33"/>
            <p:cNvSpPr/>
            <p:nvPr userDrawn="1"/>
          </p:nvSpPr>
          <p:spPr bwMode="auto">
            <a:xfrm>
              <a:off x="4371242" y="28055"/>
              <a:ext cx="381000" cy="6912000"/>
            </a:xfrm>
            <a:prstGeom prst="rect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htwinkliges Dreieck 35"/>
            <p:cNvSpPr/>
            <p:nvPr userDrawn="1"/>
          </p:nvSpPr>
          <p:spPr bwMode="auto">
            <a:xfrm rot="5400000" flipH="1">
              <a:off x="2121513" y="2659623"/>
              <a:ext cx="6912000" cy="1648863"/>
            </a:xfrm>
            <a:prstGeom prst="rtTriangle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htwinkliges Dreieck 10"/>
          <p:cNvSpPr/>
          <p:nvPr userDrawn="1"/>
        </p:nvSpPr>
        <p:spPr bwMode="auto">
          <a:xfrm rot="5400000">
            <a:off x="368300" y="-368300"/>
            <a:ext cx="3213100" cy="3949700"/>
          </a:xfrm>
          <a:prstGeom prst="rtTriangle">
            <a:avLst/>
          </a:prstGeom>
          <a:solidFill>
            <a:srgbClr val="B3D9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winkliges Dreieck 11"/>
          <p:cNvSpPr/>
          <p:nvPr userDrawn="1"/>
        </p:nvSpPr>
        <p:spPr bwMode="auto">
          <a:xfrm rot="5400000">
            <a:off x="-1454150" y="1454150"/>
            <a:ext cx="4622800" cy="1714500"/>
          </a:xfrm>
          <a:prstGeom prst="rtTriangle">
            <a:avLst/>
          </a:prstGeom>
          <a:solidFill>
            <a:srgbClr val="0038A8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winkliges Dreieck 12"/>
          <p:cNvSpPr/>
          <p:nvPr userDrawn="1"/>
        </p:nvSpPr>
        <p:spPr bwMode="auto">
          <a:xfrm>
            <a:off x="0" y="2324100"/>
            <a:ext cx="1016000" cy="4533900"/>
          </a:xfrm>
          <a:prstGeom prst="rtTriangle">
            <a:avLst/>
          </a:prstGeom>
          <a:solidFill>
            <a:srgbClr val="B3D9FF">
              <a:alpha val="7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Gerader Verbinder 14"/>
          <p:cNvCxnSpPr/>
          <p:nvPr userDrawn="1"/>
        </p:nvCxnSpPr>
        <p:spPr bwMode="auto">
          <a:xfrm flipV="1">
            <a:off x="0" y="0"/>
            <a:ext cx="229870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0" y="1803400"/>
            <a:ext cx="2413000" cy="505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8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Gleichschenkliges Dreieck 21"/>
          <p:cNvSpPr/>
          <p:nvPr userDrawn="1"/>
        </p:nvSpPr>
        <p:spPr bwMode="auto">
          <a:xfrm rot="17322852">
            <a:off x="972182" y="2406394"/>
            <a:ext cx="666750" cy="209550"/>
          </a:xfrm>
          <a:prstGeom prst="triangl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77" y="5974348"/>
            <a:ext cx="4157023" cy="705600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3016406" y="1644928"/>
            <a:ext cx="5936187" cy="1080000"/>
            <a:chOff x="2959256" y="2519714"/>
            <a:chExt cx="5936187" cy="10800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43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350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397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256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303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3" name="Rectangle 3"/>
          <p:cNvSpPr txBox="1">
            <a:spLocks noChangeAspect="1" noChangeArrowheads="1"/>
          </p:cNvSpPr>
          <p:nvPr userDrawn="1"/>
        </p:nvSpPr>
        <p:spPr bwMode="auto">
          <a:xfrm>
            <a:off x="1612900" y="912992"/>
            <a:ext cx="7467600" cy="15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79425" indent="-222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800">
                <a:solidFill>
                  <a:schemeClr val="bg2"/>
                </a:solidFill>
                <a:latin typeface="+mn-lt"/>
              </a:defRPr>
            </a:lvl2pPr>
            <a:lvl3pPr marL="11366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12900" indent="-857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-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508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6pPr>
            <a:lvl7pPr marL="29718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7pPr>
            <a:lvl8pPr marL="34290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8pPr>
            <a:lvl9pPr marL="38862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/>
            <a:r>
              <a:rPr lang="en-US" sz="3200" b="1" kern="0" dirty="0">
                <a:solidFill>
                  <a:schemeClr val="tx1"/>
                </a:solidFill>
              </a:rPr>
              <a:t>Thank you for your attention!</a:t>
            </a:r>
          </a:p>
          <a:p>
            <a:pPr marL="0" indent="0" algn="r" eaLnBrk="1" hangingPunct="1"/>
            <a:endParaRPr lang="en-US" sz="3200" b="1" kern="0" dirty="0">
              <a:solidFill>
                <a:schemeClr val="tx1"/>
              </a:solidFill>
            </a:endParaRPr>
          </a:p>
          <a:p>
            <a:pPr marL="0" indent="0" algn="ctr" eaLnBrk="1" hangingPunct="1"/>
            <a:endParaRPr lang="en-US" sz="2800" u="sng" kern="0" dirty="0">
              <a:solidFill>
                <a:srgbClr val="0038A8"/>
              </a:solidFill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8476181" y="2709334"/>
            <a:ext cx="4764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0" dirty="0" err="1">
                <a:solidFill>
                  <a:schemeClr val="bg1">
                    <a:lumMod val="50000"/>
                  </a:schemeClr>
                </a:solidFill>
              </a:rPr>
              <a:t>M.Braun</a:t>
            </a:r>
            <a:endParaRPr lang="de-DE" sz="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 userDrawn="1"/>
        </p:nvSpPr>
        <p:spPr bwMode="auto">
          <a:xfrm>
            <a:off x="4716320" y="3544953"/>
            <a:ext cx="4322177" cy="97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 b="1">
                <a:solidFill>
                  <a:srgbClr val="0038A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038A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038A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038A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038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100" dirty="0">
                <a:solidFill>
                  <a:schemeClr val="tx1"/>
                </a:solidFill>
              </a:rPr>
              <a:t>IME </a:t>
            </a:r>
            <a:r>
              <a:rPr lang="en-US" altLang="en-US" sz="1100" dirty="0">
                <a:solidFill>
                  <a:schemeClr val="tx1"/>
                </a:solidFill>
              </a:rPr>
              <a:t>Process Metallurgy and Metal Recycling</a:t>
            </a:r>
          </a:p>
          <a:p>
            <a:pPr algn="r" eaLnBrk="1" hangingPunct="1"/>
            <a:r>
              <a:rPr lang="de-DE" altLang="en-US" sz="1100" dirty="0">
                <a:solidFill>
                  <a:schemeClr val="tx1"/>
                </a:solidFill>
              </a:rPr>
              <a:t>RWTH Aachen University</a:t>
            </a:r>
          </a:p>
          <a:p>
            <a:pPr algn="r"/>
            <a:r>
              <a:rPr lang="de-DE" altLang="en-US" sz="1100" dirty="0">
                <a:solidFill>
                  <a:schemeClr val="tx1"/>
                </a:solidFill>
              </a:rPr>
              <a:t>Prof. Dr.-Ing. Dr. h.c. Bernd Friedrich</a:t>
            </a:r>
          </a:p>
          <a:p>
            <a:pPr algn="r" eaLnBrk="1" hangingPunct="1"/>
            <a:r>
              <a:rPr lang="de-DE" altLang="en-US" sz="1100" u="sng" dirty="0">
                <a:solidFill>
                  <a:schemeClr val="tx1"/>
                </a:solidFill>
                <a:hlinkClick r:id="rId9"/>
              </a:rPr>
              <a:t>www.ime-aachen.de</a:t>
            </a:r>
            <a:endParaRPr lang="de-DE" altLang="en-US" sz="1100" u="sng" dirty="0">
              <a:solidFill>
                <a:schemeClr val="tx1"/>
              </a:solidFill>
            </a:endParaRPr>
          </a:p>
        </p:txBody>
      </p:sp>
      <p:graphicFrame>
        <p:nvGraphicFramePr>
          <p:cNvPr id="26" name="Tabel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2577906"/>
              </p:ext>
            </p:extLst>
          </p:nvPr>
        </p:nvGraphicFramePr>
        <p:xfrm>
          <a:off x="5114203" y="5084087"/>
          <a:ext cx="4009830" cy="68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121">
                  <a:extLst>
                    <a:ext uri="{9D8B030D-6E8A-4147-A177-3AD203B41FA5}">
                      <a16:colId xmlns:a16="http://schemas.microsoft.com/office/drawing/2014/main" val="1731580210"/>
                    </a:ext>
                  </a:extLst>
                </a:gridCol>
                <a:gridCol w="2955709">
                  <a:extLst>
                    <a:ext uri="{9D8B030D-6E8A-4147-A177-3AD203B41FA5}">
                      <a16:colId xmlns:a16="http://schemas.microsoft.com/office/drawing/2014/main" val="300122732"/>
                    </a:ext>
                  </a:extLst>
                </a:gridCol>
              </a:tblGrid>
              <a:tr h="681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This project has received funding from the European Union's EU Framework Programme for Research and Innovation Horizon 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668742"/>
                  </a:ext>
                </a:extLst>
              </a:tr>
            </a:tbl>
          </a:graphicData>
        </a:graphic>
      </p:graphicFrame>
      <p:pic>
        <p:nvPicPr>
          <p:cNvPr id="27" name="Picture 2" descr="https://ec.europa.eu/inea/sites/inea/files/ceflogos/en_square_cef_logo_0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4"/>
          <a:stretch/>
        </p:blipFill>
        <p:spPr bwMode="auto">
          <a:xfrm>
            <a:off x="5059506" y="5108637"/>
            <a:ext cx="104357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6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31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43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417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488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943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120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141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355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509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21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63061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832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962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833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644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2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419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76200" y="76200"/>
            <a:ext cx="9067800" cy="4159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76200"/>
            <a:ext cx="107950" cy="6629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152400" y="0"/>
            <a:ext cx="438150" cy="588963"/>
          </a:xfrm>
          <a:custGeom>
            <a:avLst/>
            <a:gdLst>
              <a:gd name="T0" fmla="*/ 0 w 276"/>
              <a:gd name="T1" fmla="*/ 0 h 371"/>
              <a:gd name="T2" fmla="*/ 0 w 276"/>
              <a:gd name="T3" fmla="*/ 2147483647 h 371"/>
              <a:gd name="T4" fmla="*/ 2147483647 w 276"/>
              <a:gd name="T5" fmla="*/ 2147483647 h 371"/>
              <a:gd name="T6" fmla="*/ 0 w 276"/>
              <a:gd name="T7" fmla="*/ 0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" h="371">
                <a:moveTo>
                  <a:pt x="0" y="0"/>
                </a:moveTo>
                <a:lnTo>
                  <a:pt x="0" y="370"/>
                </a:lnTo>
                <a:lnTo>
                  <a:pt x="275" y="184"/>
                </a:lnTo>
                <a:lnTo>
                  <a:pt x="0" y="0"/>
                </a:lnTo>
              </a:path>
            </a:pathLst>
          </a:custGeom>
          <a:solidFill>
            <a:srgbClr val="003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9" name="Object 35"/>
          <p:cNvGraphicFramePr>
            <a:graphicFrameLocks noChangeAspect="1"/>
          </p:cNvGraphicFramePr>
          <p:nvPr userDrawn="1">
            <p:extLst/>
          </p:nvPr>
        </p:nvGraphicFramePr>
        <p:xfrm>
          <a:off x="201929" y="6058494"/>
          <a:ext cx="14112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orelDRAW" r:id="rId4" imgW="3075432" imgH="1487424" progId="">
                  <p:embed/>
                </p:oleObj>
              </mc:Choice>
              <mc:Fallback>
                <p:oleObj name="CorelDRAW" r:id="rId4" imgW="3075432" imgH="1487424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29" y="6058494"/>
                        <a:ext cx="141128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2" descr="Logo 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1700"/>
            <a:ext cx="40386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3"/>
          <p:cNvSpPr txBox="1">
            <a:spLocks noChangeArrowheads="1"/>
          </p:cNvSpPr>
          <p:nvPr userDrawn="1"/>
        </p:nvSpPr>
        <p:spPr bwMode="auto">
          <a:xfrm>
            <a:off x="1611629" y="6004519"/>
            <a:ext cx="2807971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000000"/>
                </a:solidFill>
              </a:rPr>
              <a:t>IME </a:t>
            </a:r>
            <a:r>
              <a:rPr lang="de-DE" sz="1200" dirty="0" err="1">
                <a:solidFill>
                  <a:srgbClr val="000000"/>
                </a:solidFill>
              </a:rPr>
              <a:t>Process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Metallurgy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and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dirty="0" err="1">
                <a:solidFill>
                  <a:srgbClr val="000000"/>
                </a:solidFill>
              </a:rPr>
              <a:t>Metal</a:t>
            </a:r>
            <a:r>
              <a:rPr lang="de-DE" sz="1200" dirty="0">
                <a:solidFill>
                  <a:srgbClr val="000000"/>
                </a:solidFill>
              </a:rPr>
              <a:t> Recycling. </a:t>
            </a:r>
          </a:p>
          <a:p>
            <a:pPr eaLnBrk="1" hangingPunct="1"/>
            <a:r>
              <a:rPr lang="de-DE" sz="1200" dirty="0">
                <a:solidFill>
                  <a:srgbClr val="000000"/>
                </a:solidFill>
              </a:rPr>
              <a:t>RWTH Aachen University</a:t>
            </a:r>
          </a:p>
          <a:p>
            <a:pPr eaLnBrk="1" hangingPunct="1"/>
            <a:r>
              <a:rPr lang="de-DE" sz="1200" dirty="0">
                <a:solidFill>
                  <a:srgbClr val="000000"/>
                </a:solidFill>
              </a:rPr>
              <a:t>Prof. Dr.-Ing. Dr. h.c. Bernd Friedrich</a:t>
            </a:r>
          </a:p>
        </p:txBody>
      </p:sp>
      <p:pic>
        <p:nvPicPr>
          <p:cNvPr id="13" name="Picture 2" descr="Y:\004 Fakultät und Fachgruppe\006 AKR e.V\004 Allgemein\Vereinslogo\Logo-EN-Neu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5" y="914944"/>
            <a:ext cx="436764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2717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76200" y="76200"/>
            <a:ext cx="9067800" cy="4159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76200"/>
            <a:ext cx="107950" cy="6629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152400" y="0"/>
            <a:ext cx="438150" cy="588963"/>
          </a:xfrm>
          <a:custGeom>
            <a:avLst/>
            <a:gdLst>
              <a:gd name="T0" fmla="*/ 0 w 276"/>
              <a:gd name="T1" fmla="*/ 0 h 371"/>
              <a:gd name="T2" fmla="*/ 0 w 276"/>
              <a:gd name="T3" fmla="*/ 2147483647 h 371"/>
              <a:gd name="T4" fmla="*/ 2147483647 w 276"/>
              <a:gd name="T5" fmla="*/ 2147483647 h 371"/>
              <a:gd name="T6" fmla="*/ 0 w 276"/>
              <a:gd name="T7" fmla="*/ 0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" h="371">
                <a:moveTo>
                  <a:pt x="0" y="0"/>
                </a:moveTo>
                <a:lnTo>
                  <a:pt x="0" y="370"/>
                </a:lnTo>
                <a:lnTo>
                  <a:pt x="275" y="184"/>
                </a:lnTo>
                <a:lnTo>
                  <a:pt x="0" y="0"/>
                </a:lnTo>
              </a:path>
            </a:pathLst>
          </a:custGeom>
          <a:solidFill>
            <a:srgbClr val="003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622300" y="76200"/>
            <a:ext cx="8305800" cy="415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baseline="0"/>
            </a:lvl1pPr>
          </a:lstStyle>
          <a:p>
            <a:pPr lvl="0"/>
            <a:endParaRPr lang="de-DE" noProof="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19" y="6210772"/>
            <a:ext cx="2899881" cy="504000"/>
          </a:xfrm>
          <a:prstGeom prst="rect">
            <a:avLst/>
          </a:prstGeom>
        </p:spPr>
      </p:pic>
      <p:pic>
        <p:nvPicPr>
          <p:cNvPr id="9" name="Picture 2" descr="Y:\004 Fakultät und Fachgruppe\006 AKR e.V\004 Allgemein\Vereinslogo\Logo-EN-N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8" y="6198728"/>
            <a:ext cx="2086940" cy="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0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833643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60472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52065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737865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6405959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22378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2923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529013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264029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647921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3250" y="114300"/>
            <a:ext cx="2165350" cy="60118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6343650" cy="6011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074691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8534400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2964403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67918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01707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 userDrawn="1"/>
        </p:nvGrpSpPr>
        <p:grpSpPr>
          <a:xfrm>
            <a:off x="649" y="0"/>
            <a:ext cx="2030702" cy="6858000"/>
            <a:chOff x="4371242" y="28055"/>
            <a:chExt cx="2030702" cy="6912000"/>
          </a:xfrm>
        </p:grpSpPr>
        <p:sp>
          <p:nvSpPr>
            <p:cNvPr id="34" name="Rechteck 33"/>
            <p:cNvSpPr/>
            <p:nvPr userDrawn="1"/>
          </p:nvSpPr>
          <p:spPr bwMode="auto">
            <a:xfrm>
              <a:off x="4371242" y="28055"/>
              <a:ext cx="381000" cy="6912000"/>
            </a:xfrm>
            <a:prstGeom prst="rect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6" name="Rechtwinkliges Dreieck 35"/>
            <p:cNvSpPr/>
            <p:nvPr userDrawn="1"/>
          </p:nvSpPr>
          <p:spPr bwMode="auto">
            <a:xfrm rot="5400000" flipH="1">
              <a:off x="2121513" y="2659623"/>
              <a:ext cx="6912000" cy="1648863"/>
            </a:xfrm>
            <a:prstGeom prst="rtTriangle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htwinkliges Dreieck 10"/>
          <p:cNvSpPr/>
          <p:nvPr userDrawn="1"/>
        </p:nvSpPr>
        <p:spPr bwMode="auto">
          <a:xfrm rot="5400000">
            <a:off x="368300" y="-368300"/>
            <a:ext cx="3213100" cy="3949700"/>
          </a:xfrm>
          <a:prstGeom prst="rtTriangle">
            <a:avLst/>
          </a:prstGeom>
          <a:solidFill>
            <a:srgbClr val="B3D9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Rechtwinkliges Dreieck 11"/>
          <p:cNvSpPr/>
          <p:nvPr userDrawn="1"/>
        </p:nvSpPr>
        <p:spPr bwMode="auto">
          <a:xfrm rot="5400000">
            <a:off x="-1454150" y="1454150"/>
            <a:ext cx="4622800" cy="1714500"/>
          </a:xfrm>
          <a:prstGeom prst="rtTriangle">
            <a:avLst/>
          </a:prstGeom>
          <a:solidFill>
            <a:srgbClr val="0038A8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htwinkliges Dreieck 12"/>
          <p:cNvSpPr/>
          <p:nvPr userDrawn="1"/>
        </p:nvSpPr>
        <p:spPr bwMode="auto">
          <a:xfrm>
            <a:off x="0" y="2324100"/>
            <a:ext cx="1016000" cy="4533900"/>
          </a:xfrm>
          <a:prstGeom prst="rtTriangle">
            <a:avLst/>
          </a:prstGeom>
          <a:solidFill>
            <a:srgbClr val="B3D9FF">
              <a:alpha val="7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5" name="Gerader Verbinder 14"/>
          <p:cNvCxnSpPr/>
          <p:nvPr userDrawn="1"/>
        </p:nvCxnSpPr>
        <p:spPr bwMode="auto">
          <a:xfrm flipV="1">
            <a:off x="0" y="0"/>
            <a:ext cx="229870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0" y="1803400"/>
            <a:ext cx="2413000" cy="505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8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Gleichschenkliges Dreieck 21"/>
          <p:cNvSpPr/>
          <p:nvPr userDrawn="1"/>
        </p:nvSpPr>
        <p:spPr bwMode="auto">
          <a:xfrm rot="17322852">
            <a:off x="972182" y="2406394"/>
            <a:ext cx="666750" cy="209550"/>
          </a:xfrm>
          <a:prstGeom prst="triangl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31" y="6054168"/>
            <a:ext cx="4157023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92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 userDrawn="1"/>
        </p:nvGrpSpPr>
        <p:grpSpPr>
          <a:xfrm>
            <a:off x="649" y="0"/>
            <a:ext cx="2030702" cy="6858000"/>
            <a:chOff x="4371242" y="28055"/>
            <a:chExt cx="2030702" cy="6912000"/>
          </a:xfrm>
        </p:grpSpPr>
        <p:sp>
          <p:nvSpPr>
            <p:cNvPr id="34" name="Rechteck 33"/>
            <p:cNvSpPr/>
            <p:nvPr userDrawn="1"/>
          </p:nvSpPr>
          <p:spPr bwMode="auto">
            <a:xfrm>
              <a:off x="4371242" y="28055"/>
              <a:ext cx="381000" cy="6912000"/>
            </a:xfrm>
            <a:prstGeom prst="rect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6" name="Rechtwinkliges Dreieck 35"/>
            <p:cNvSpPr/>
            <p:nvPr userDrawn="1"/>
          </p:nvSpPr>
          <p:spPr bwMode="auto">
            <a:xfrm rot="5400000" flipH="1">
              <a:off x="2121513" y="2659623"/>
              <a:ext cx="6912000" cy="1648863"/>
            </a:xfrm>
            <a:prstGeom prst="rtTriangle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htwinkliges Dreieck 10"/>
          <p:cNvSpPr/>
          <p:nvPr userDrawn="1"/>
        </p:nvSpPr>
        <p:spPr bwMode="auto">
          <a:xfrm rot="5400000">
            <a:off x="368300" y="-368300"/>
            <a:ext cx="3213100" cy="3949700"/>
          </a:xfrm>
          <a:prstGeom prst="rtTriangle">
            <a:avLst/>
          </a:prstGeom>
          <a:solidFill>
            <a:srgbClr val="B3D9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Rechtwinkliges Dreieck 11"/>
          <p:cNvSpPr/>
          <p:nvPr userDrawn="1"/>
        </p:nvSpPr>
        <p:spPr bwMode="auto">
          <a:xfrm rot="5400000">
            <a:off x="-1454150" y="1454150"/>
            <a:ext cx="4622800" cy="1714500"/>
          </a:xfrm>
          <a:prstGeom prst="rtTriangle">
            <a:avLst/>
          </a:prstGeom>
          <a:solidFill>
            <a:srgbClr val="0038A8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htwinkliges Dreieck 12"/>
          <p:cNvSpPr/>
          <p:nvPr userDrawn="1"/>
        </p:nvSpPr>
        <p:spPr bwMode="auto">
          <a:xfrm>
            <a:off x="0" y="2324100"/>
            <a:ext cx="1016000" cy="4533900"/>
          </a:xfrm>
          <a:prstGeom prst="rtTriangle">
            <a:avLst/>
          </a:prstGeom>
          <a:solidFill>
            <a:srgbClr val="B3D9FF">
              <a:alpha val="7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5" name="Gerader Verbinder 14"/>
          <p:cNvCxnSpPr/>
          <p:nvPr userDrawn="1"/>
        </p:nvCxnSpPr>
        <p:spPr bwMode="auto">
          <a:xfrm flipV="1">
            <a:off x="0" y="0"/>
            <a:ext cx="229870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0" y="1803400"/>
            <a:ext cx="2413000" cy="505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8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Gleichschenkliges Dreieck 21"/>
          <p:cNvSpPr/>
          <p:nvPr userDrawn="1"/>
        </p:nvSpPr>
        <p:spPr bwMode="auto">
          <a:xfrm rot="17322852">
            <a:off x="972182" y="2406394"/>
            <a:ext cx="666750" cy="209550"/>
          </a:xfrm>
          <a:prstGeom prst="triangl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31" y="6054168"/>
            <a:ext cx="4157023" cy="705600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3016406" y="2457728"/>
            <a:ext cx="5936187" cy="1080000"/>
            <a:chOff x="2959256" y="2519714"/>
            <a:chExt cx="5936187" cy="10800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43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350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397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256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303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3" name="Rectangle 3"/>
          <p:cNvSpPr txBox="1">
            <a:spLocks noChangeAspect="1" noChangeArrowheads="1"/>
          </p:cNvSpPr>
          <p:nvPr userDrawn="1"/>
        </p:nvSpPr>
        <p:spPr bwMode="auto">
          <a:xfrm>
            <a:off x="1612900" y="1725792"/>
            <a:ext cx="7467600" cy="15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79425" indent="-222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800">
                <a:solidFill>
                  <a:schemeClr val="bg2"/>
                </a:solidFill>
                <a:latin typeface="+mn-lt"/>
              </a:defRPr>
            </a:lvl2pPr>
            <a:lvl3pPr marL="11366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12900" indent="-857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-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508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6pPr>
            <a:lvl7pPr marL="29718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7pPr>
            <a:lvl8pPr marL="34290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8pPr>
            <a:lvl9pPr marL="38862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/>
            <a:r>
              <a:rPr lang="en-US" sz="3200" kern="0" dirty="0">
                <a:solidFill>
                  <a:srgbClr val="000000"/>
                </a:solidFill>
              </a:rPr>
              <a:t>Thank you for your attention!</a:t>
            </a:r>
          </a:p>
          <a:p>
            <a:pPr marL="0" indent="0" algn="r" eaLnBrk="1" hangingPunct="1"/>
            <a:endParaRPr lang="en-US" sz="3200" kern="0" dirty="0">
              <a:solidFill>
                <a:srgbClr val="000000"/>
              </a:solidFill>
            </a:endParaRPr>
          </a:p>
          <a:p>
            <a:pPr marL="0" indent="0" algn="ctr" eaLnBrk="1" hangingPunct="1"/>
            <a:endParaRPr lang="en-US" sz="2800" u="sng" kern="0" dirty="0">
              <a:solidFill>
                <a:srgbClr val="0038A8"/>
              </a:solidFill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8426163" y="3537719"/>
            <a:ext cx="4764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0" dirty="0" err="1">
                <a:solidFill>
                  <a:srgbClr val="FFFFFF">
                    <a:lumMod val="50000"/>
                  </a:srgbClr>
                </a:solidFill>
              </a:rPr>
              <a:t>M.Braun</a:t>
            </a:r>
            <a:endParaRPr lang="de-DE" sz="600" b="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 userDrawn="1"/>
        </p:nvSpPr>
        <p:spPr bwMode="auto">
          <a:xfrm>
            <a:off x="4730427" y="4269664"/>
            <a:ext cx="4322177" cy="97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 b="1">
                <a:solidFill>
                  <a:srgbClr val="0038A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038A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038A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038A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038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9pPr>
          </a:lstStyle>
          <a:p>
            <a:pPr algn="r"/>
            <a:r>
              <a:rPr lang="de-DE" altLang="en-US" sz="1100" dirty="0">
                <a:solidFill>
                  <a:srgbClr val="000000"/>
                </a:solidFill>
              </a:rPr>
              <a:t>IME </a:t>
            </a:r>
            <a:r>
              <a:rPr lang="en-US" altLang="en-US" sz="1100" dirty="0">
                <a:solidFill>
                  <a:srgbClr val="000000"/>
                </a:solidFill>
              </a:rPr>
              <a:t>Process Metallurgy and Metal Recycling</a:t>
            </a:r>
          </a:p>
          <a:p>
            <a:pPr algn="r"/>
            <a:r>
              <a:rPr lang="de-DE" altLang="en-US" sz="1100" dirty="0">
                <a:solidFill>
                  <a:srgbClr val="000000"/>
                </a:solidFill>
              </a:rPr>
              <a:t>RWTH Aachen University</a:t>
            </a:r>
          </a:p>
          <a:p>
            <a:pPr algn="r"/>
            <a:r>
              <a:rPr lang="de-DE" altLang="en-US" sz="1100" dirty="0">
                <a:solidFill>
                  <a:srgbClr val="000000"/>
                </a:solidFill>
              </a:rPr>
              <a:t>Prof. Dr.-Ing. Dr. h.c. Bernd Friedrich</a:t>
            </a:r>
          </a:p>
          <a:p>
            <a:pPr algn="r"/>
            <a:r>
              <a:rPr lang="de-DE" altLang="en-US" sz="1100" u="sng" dirty="0">
                <a:solidFill>
                  <a:srgbClr val="000000"/>
                </a:solidFill>
                <a:hlinkClick r:id="rId9"/>
              </a:rPr>
              <a:t>www.ime-aachen.de</a:t>
            </a:r>
            <a:endParaRPr lang="de-DE" altLang="en-US" sz="11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577942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269629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862241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511436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03385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4203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558168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54894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15491635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750941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3250" y="114300"/>
            <a:ext cx="2165350" cy="60118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6343650" cy="6011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3811781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8534400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4939569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 userDrawn="1"/>
        </p:nvGrpSpPr>
        <p:grpSpPr>
          <a:xfrm>
            <a:off x="649" y="0"/>
            <a:ext cx="2030702" cy="6858000"/>
            <a:chOff x="4371242" y="28055"/>
            <a:chExt cx="2030702" cy="6912000"/>
          </a:xfrm>
        </p:grpSpPr>
        <p:sp>
          <p:nvSpPr>
            <p:cNvPr id="34" name="Rechteck 33"/>
            <p:cNvSpPr/>
            <p:nvPr userDrawn="1"/>
          </p:nvSpPr>
          <p:spPr bwMode="auto">
            <a:xfrm>
              <a:off x="4371242" y="28055"/>
              <a:ext cx="381000" cy="6912000"/>
            </a:xfrm>
            <a:prstGeom prst="rect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6" name="Rechtwinkliges Dreieck 35"/>
            <p:cNvSpPr/>
            <p:nvPr userDrawn="1"/>
          </p:nvSpPr>
          <p:spPr bwMode="auto">
            <a:xfrm rot="5400000" flipH="1">
              <a:off x="2121513" y="2659623"/>
              <a:ext cx="6912000" cy="1648863"/>
            </a:xfrm>
            <a:prstGeom prst="rtTriangle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htwinkliges Dreieck 10"/>
          <p:cNvSpPr/>
          <p:nvPr userDrawn="1"/>
        </p:nvSpPr>
        <p:spPr bwMode="auto">
          <a:xfrm rot="5400000">
            <a:off x="368301" y="-368301"/>
            <a:ext cx="3213100" cy="3949700"/>
          </a:xfrm>
          <a:prstGeom prst="rtTriangle">
            <a:avLst/>
          </a:prstGeom>
          <a:solidFill>
            <a:srgbClr val="B3D9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Rechtwinkliges Dreieck 11"/>
          <p:cNvSpPr/>
          <p:nvPr userDrawn="1"/>
        </p:nvSpPr>
        <p:spPr bwMode="auto">
          <a:xfrm rot="5400000">
            <a:off x="-1454150" y="1454150"/>
            <a:ext cx="4622800" cy="1714500"/>
          </a:xfrm>
          <a:prstGeom prst="rtTriangle">
            <a:avLst/>
          </a:prstGeom>
          <a:solidFill>
            <a:srgbClr val="0038A8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htwinkliges Dreieck 12"/>
          <p:cNvSpPr/>
          <p:nvPr userDrawn="1"/>
        </p:nvSpPr>
        <p:spPr bwMode="auto">
          <a:xfrm>
            <a:off x="0" y="2324101"/>
            <a:ext cx="1016000" cy="4533900"/>
          </a:xfrm>
          <a:prstGeom prst="rtTriangle">
            <a:avLst/>
          </a:prstGeom>
          <a:solidFill>
            <a:srgbClr val="B3D9FF">
              <a:alpha val="7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5" name="Gerader Verbinder 14"/>
          <p:cNvCxnSpPr/>
          <p:nvPr userDrawn="1"/>
        </p:nvCxnSpPr>
        <p:spPr bwMode="auto">
          <a:xfrm flipV="1">
            <a:off x="0" y="1"/>
            <a:ext cx="229870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0" y="1803400"/>
            <a:ext cx="2413000" cy="505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8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Gleichschenkliges Dreieck 21"/>
          <p:cNvSpPr/>
          <p:nvPr userDrawn="1"/>
        </p:nvSpPr>
        <p:spPr bwMode="auto">
          <a:xfrm rot="17322852">
            <a:off x="972182" y="2406394"/>
            <a:ext cx="666751" cy="209550"/>
          </a:xfrm>
          <a:prstGeom prst="triangl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33" y="6054168"/>
            <a:ext cx="4157023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4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 userDrawn="1"/>
        </p:nvGrpSpPr>
        <p:grpSpPr>
          <a:xfrm>
            <a:off x="649" y="0"/>
            <a:ext cx="2030702" cy="6858000"/>
            <a:chOff x="4371242" y="28055"/>
            <a:chExt cx="2030702" cy="6912000"/>
          </a:xfrm>
        </p:grpSpPr>
        <p:sp>
          <p:nvSpPr>
            <p:cNvPr id="34" name="Rechteck 33"/>
            <p:cNvSpPr/>
            <p:nvPr userDrawn="1"/>
          </p:nvSpPr>
          <p:spPr bwMode="auto">
            <a:xfrm>
              <a:off x="4371242" y="28055"/>
              <a:ext cx="381000" cy="6912000"/>
            </a:xfrm>
            <a:prstGeom prst="rect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6" name="Rechtwinkliges Dreieck 35"/>
            <p:cNvSpPr/>
            <p:nvPr userDrawn="1"/>
          </p:nvSpPr>
          <p:spPr bwMode="auto">
            <a:xfrm rot="5400000" flipH="1">
              <a:off x="2121513" y="2659623"/>
              <a:ext cx="6912000" cy="1648863"/>
            </a:xfrm>
            <a:prstGeom prst="rtTriangle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htwinkliges Dreieck 10"/>
          <p:cNvSpPr/>
          <p:nvPr userDrawn="1"/>
        </p:nvSpPr>
        <p:spPr bwMode="auto">
          <a:xfrm rot="5400000">
            <a:off x="368301" y="-368301"/>
            <a:ext cx="3213100" cy="3949700"/>
          </a:xfrm>
          <a:prstGeom prst="rtTriangle">
            <a:avLst/>
          </a:prstGeom>
          <a:solidFill>
            <a:srgbClr val="B3D9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Rechtwinkliges Dreieck 11"/>
          <p:cNvSpPr/>
          <p:nvPr userDrawn="1"/>
        </p:nvSpPr>
        <p:spPr bwMode="auto">
          <a:xfrm rot="5400000">
            <a:off x="-1454150" y="1454150"/>
            <a:ext cx="4622800" cy="1714500"/>
          </a:xfrm>
          <a:prstGeom prst="rtTriangle">
            <a:avLst/>
          </a:prstGeom>
          <a:solidFill>
            <a:srgbClr val="0038A8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htwinkliges Dreieck 12"/>
          <p:cNvSpPr/>
          <p:nvPr userDrawn="1"/>
        </p:nvSpPr>
        <p:spPr bwMode="auto">
          <a:xfrm>
            <a:off x="0" y="2324101"/>
            <a:ext cx="1016000" cy="4533900"/>
          </a:xfrm>
          <a:prstGeom prst="rtTriangle">
            <a:avLst/>
          </a:prstGeom>
          <a:solidFill>
            <a:srgbClr val="B3D9FF">
              <a:alpha val="7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5" name="Gerader Verbinder 14"/>
          <p:cNvCxnSpPr/>
          <p:nvPr userDrawn="1"/>
        </p:nvCxnSpPr>
        <p:spPr bwMode="auto">
          <a:xfrm flipV="1">
            <a:off x="0" y="1"/>
            <a:ext cx="229870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0" y="1803400"/>
            <a:ext cx="2413000" cy="505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8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Gleichschenkliges Dreieck 21"/>
          <p:cNvSpPr/>
          <p:nvPr userDrawn="1"/>
        </p:nvSpPr>
        <p:spPr bwMode="auto">
          <a:xfrm rot="17322852">
            <a:off x="972182" y="2406394"/>
            <a:ext cx="666751" cy="209550"/>
          </a:xfrm>
          <a:prstGeom prst="triangl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33" y="6054168"/>
            <a:ext cx="4157023" cy="705600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3016406" y="2457728"/>
            <a:ext cx="5936187" cy="1080000"/>
            <a:chOff x="2959256" y="2519714"/>
            <a:chExt cx="5936187" cy="10800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5443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350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397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9256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303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3" name="Rectangle 3"/>
          <p:cNvSpPr txBox="1">
            <a:spLocks noChangeAspect="1" noChangeArrowheads="1"/>
          </p:cNvSpPr>
          <p:nvPr userDrawn="1"/>
        </p:nvSpPr>
        <p:spPr bwMode="auto">
          <a:xfrm>
            <a:off x="1612900" y="1725792"/>
            <a:ext cx="7467600" cy="15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79425" indent="-222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800">
                <a:solidFill>
                  <a:schemeClr val="bg2"/>
                </a:solidFill>
                <a:latin typeface="+mn-lt"/>
              </a:defRPr>
            </a:lvl2pPr>
            <a:lvl3pPr marL="11366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12900" indent="-857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-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508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6pPr>
            <a:lvl7pPr marL="29718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7pPr>
            <a:lvl8pPr marL="34290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8pPr>
            <a:lvl9pPr marL="38862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/>
            <a:r>
              <a:rPr lang="en-US" sz="3200" kern="0" dirty="0">
                <a:solidFill>
                  <a:srgbClr val="000000"/>
                </a:solidFill>
              </a:rPr>
              <a:t>Thank you for your attention!</a:t>
            </a:r>
          </a:p>
          <a:p>
            <a:pPr marL="0" indent="0" algn="r" eaLnBrk="1" hangingPunct="1"/>
            <a:endParaRPr lang="en-US" sz="3200" kern="0" dirty="0">
              <a:solidFill>
                <a:srgbClr val="000000"/>
              </a:solidFill>
            </a:endParaRPr>
          </a:p>
          <a:p>
            <a:pPr marL="0" indent="0" algn="ctr" eaLnBrk="1" hangingPunct="1"/>
            <a:endParaRPr lang="en-US" sz="2800" u="sng" kern="0" dirty="0">
              <a:solidFill>
                <a:srgbClr val="0038A8"/>
              </a:solidFill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8426163" y="3537719"/>
            <a:ext cx="4764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0" dirty="0" err="1">
                <a:solidFill>
                  <a:srgbClr val="FFFFFF">
                    <a:lumMod val="50000"/>
                  </a:srgbClr>
                </a:solidFill>
              </a:rPr>
              <a:t>M.Braun</a:t>
            </a:r>
            <a:endParaRPr lang="de-DE" sz="600" b="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 userDrawn="1"/>
        </p:nvSpPr>
        <p:spPr bwMode="auto">
          <a:xfrm>
            <a:off x="4730429" y="4269665"/>
            <a:ext cx="4322177" cy="97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 b="1">
                <a:solidFill>
                  <a:srgbClr val="0038A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038A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038A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038A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038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9pPr>
          </a:lstStyle>
          <a:p>
            <a:pPr algn="r"/>
            <a:r>
              <a:rPr lang="de-DE" altLang="en-US" sz="1100" dirty="0">
                <a:solidFill>
                  <a:srgbClr val="000000"/>
                </a:solidFill>
              </a:rPr>
              <a:t>IME </a:t>
            </a:r>
            <a:r>
              <a:rPr lang="en-US" altLang="en-US" sz="1100" dirty="0">
                <a:solidFill>
                  <a:srgbClr val="000000"/>
                </a:solidFill>
              </a:rPr>
              <a:t>Process Metallurgy and Metal Recycling </a:t>
            </a:r>
          </a:p>
          <a:p>
            <a:pPr algn="r"/>
            <a:r>
              <a:rPr lang="de-DE" altLang="en-US" sz="1100" dirty="0">
                <a:solidFill>
                  <a:srgbClr val="000000"/>
                </a:solidFill>
              </a:rPr>
              <a:t>RWTH Aachen University</a:t>
            </a:r>
          </a:p>
          <a:p>
            <a:pPr algn="r"/>
            <a:r>
              <a:rPr lang="de-DE" altLang="en-US" sz="1100" dirty="0">
                <a:solidFill>
                  <a:srgbClr val="000000"/>
                </a:solidFill>
              </a:rPr>
              <a:t>Prof. Dr.-Ing. Dr. h.c. Bernd Friedrich</a:t>
            </a:r>
          </a:p>
          <a:p>
            <a:pPr algn="r"/>
            <a:r>
              <a:rPr lang="de-DE" altLang="en-US" sz="1100" u="sng" dirty="0">
                <a:solidFill>
                  <a:srgbClr val="000000"/>
                </a:solidFill>
                <a:hlinkClick r:id="rId9"/>
              </a:rPr>
              <a:t>www.ime-aachen.de</a:t>
            </a:r>
            <a:endParaRPr lang="de-DE" altLang="en-US" sz="11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0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48780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900139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823382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7384419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05942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580489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032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7671895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084435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54558150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3250" y="114302"/>
            <a:ext cx="2165350" cy="60118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2"/>
            <a:ext cx="6343650" cy="6011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4605728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8534400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519396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629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0914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76200" y="76200"/>
            <a:ext cx="9067800" cy="4159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16"/>
          <p:cNvSpPr>
            <a:spLocks noChangeArrowheads="1"/>
          </p:cNvSpPr>
          <p:nvPr userDrawn="1"/>
        </p:nvSpPr>
        <p:spPr bwMode="auto">
          <a:xfrm>
            <a:off x="0" y="76200"/>
            <a:ext cx="107950" cy="6629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Freeform 17"/>
          <p:cNvSpPr>
            <a:spLocks/>
          </p:cNvSpPr>
          <p:nvPr userDrawn="1"/>
        </p:nvSpPr>
        <p:spPr bwMode="auto">
          <a:xfrm>
            <a:off x="152400" y="0"/>
            <a:ext cx="438150" cy="588963"/>
          </a:xfrm>
          <a:custGeom>
            <a:avLst/>
            <a:gdLst>
              <a:gd name="T0" fmla="*/ 0 w 276"/>
              <a:gd name="T1" fmla="*/ 0 h 371"/>
              <a:gd name="T2" fmla="*/ 0 w 276"/>
              <a:gd name="T3" fmla="*/ 2147483647 h 371"/>
              <a:gd name="T4" fmla="*/ 2147483647 w 276"/>
              <a:gd name="T5" fmla="*/ 2147483647 h 371"/>
              <a:gd name="T6" fmla="*/ 0 w 276"/>
              <a:gd name="T7" fmla="*/ 0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" h="371">
                <a:moveTo>
                  <a:pt x="0" y="0"/>
                </a:moveTo>
                <a:lnTo>
                  <a:pt x="0" y="370"/>
                </a:lnTo>
                <a:lnTo>
                  <a:pt x="275" y="184"/>
                </a:lnTo>
                <a:lnTo>
                  <a:pt x="0" y="0"/>
                </a:lnTo>
              </a:path>
            </a:pathLst>
          </a:custGeom>
          <a:solidFill>
            <a:srgbClr val="003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143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klicken, um Master-Titelformat zu bearbeiten.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06" y="6201600"/>
            <a:ext cx="2969302" cy="504000"/>
          </a:xfrm>
          <a:prstGeom prst="rect">
            <a:avLst/>
          </a:prstGeom>
        </p:spPr>
      </p:pic>
      <p:pic>
        <p:nvPicPr>
          <p:cNvPr id="9" name="Picture 2" descr="Y:\004 Fakultät und Fachgruppe\006 AKR e.V\004 Allgemein\Vereinslogo\Logo-EN-Neu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8" y="6198728"/>
            <a:ext cx="2086940" cy="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buSzPct val="150000"/>
        <a:tabLst>
          <a:tab pos="577850" algn="l"/>
        </a:tabLst>
        <a:defRPr kumimoji="1" sz="2000">
          <a:solidFill>
            <a:schemeClr val="bg2"/>
          </a:solidFill>
          <a:latin typeface="+mn-lt"/>
          <a:ea typeface="+mn-ea"/>
          <a:cs typeface="+mn-cs"/>
        </a:defRPr>
      </a:lvl1pPr>
      <a:lvl2pPr marL="479425" indent="-22225" algn="l" rtl="0" eaLnBrk="0" fontAlgn="base" hangingPunct="0">
        <a:spcBef>
          <a:spcPct val="20000"/>
        </a:spcBef>
        <a:spcAft>
          <a:spcPct val="0"/>
        </a:spcAft>
        <a:buSzPct val="150000"/>
        <a:tabLst>
          <a:tab pos="577850" algn="l"/>
        </a:tabLst>
        <a:defRPr kumimoji="1" sz="2800">
          <a:solidFill>
            <a:schemeClr val="bg2"/>
          </a:solidFill>
          <a:latin typeface="+mn-lt"/>
        </a:defRPr>
      </a:lvl2pPr>
      <a:lvl3pPr marL="1136650" indent="-22225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400">
          <a:solidFill>
            <a:schemeClr val="bg2"/>
          </a:solidFill>
          <a:latin typeface="+mn-lt"/>
        </a:defRPr>
      </a:lvl3pPr>
      <a:lvl4pPr marL="1612900" indent="-85725" algn="l" rtl="0" eaLnBrk="0" fontAlgn="base" hangingPunct="0">
        <a:spcBef>
          <a:spcPct val="20000"/>
        </a:spcBef>
        <a:spcAft>
          <a:spcPct val="0"/>
        </a:spcAft>
        <a:buSzPct val="150000"/>
        <a:buChar char="-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4pPr>
      <a:lvl5pPr marL="2057400" indent="-508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5pPr>
      <a:lvl6pPr marL="25146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6pPr>
      <a:lvl7pPr marL="29718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7pPr>
      <a:lvl8pPr marL="34290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8pPr>
      <a:lvl9pPr marL="38862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30D2-6A40-4F7A-B52D-66D1C223DF81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2A95-21A7-48C0-B988-DFF043E990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30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7B1FE-9288-49D7-A372-3ACC237AC2EF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7652-206C-48BA-AD95-C28BA6E0C55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4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76200" y="76200"/>
            <a:ext cx="9067800" cy="4159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auto">
          <a:xfrm>
            <a:off x="0" y="76200"/>
            <a:ext cx="107950" cy="6629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Freeform 17"/>
          <p:cNvSpPr>
            <a:spLocks/>
          </p:cNvSpPr>
          <p:nvPr/>
        </p:nvSpPr>
        <p:spPr bwMode="auto">
          <a:xfrm>
            <a:off x="152400" y="0"/>
            <a:ext cx="438150" cy="588963"/>
          </a:xfrm>
          <a:custGeom>
            <a:avLst/>
            <a:gdLst>
              <a:gd name="T0" fmla="*/ 0 w 276"/>
              <a:gd name="T1" fmla="*/ 0 h 371"/>
              <a:gd name="T2" fmla="*/ 0 w 276"/>
              <a:gd name="T3" fmla="*/ 2147483647 h 371"/>
              <a:gd name="T4" fmla="*/ 2147483647 w 276"/>
              <a:gd name="T5" fmla="*/ 2147483647 h 371"/>
              <a:gd name="T6" fmla="*/ 0 w 276"/>
              <a:gd name="T7" fmla="*/ 0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" h="371">
                <a:moveTo>
                  <a:pt x="0" y="0"/>
                </a:moveTo>
                <a:lnTo>
                  <a:pt x="0" y="370"/>
                </a:lnTo>
                <a:lnTo>
                  <a:pt x="275" y="184"/>
                </a:lnTo>
                <a:lnTo>
                  <a:pt x="0" y="0"/>
                </a:lnTo>
              </a:path>
            </a:pathLst>
          </a:custGeom>
          <a:solidFill>
            <a:srgbClr val="003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143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klicken, um Master-Titelformat zu bearbeiten.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19" y="6210772"/>
            <a:ext cx="2899881" cy="504000"/>
          </a:xfrm>
          <a:prstGeom prst="rect">
            <a:avLst/>
          </a:prstGeom>
        </p:spPr>
      </p:pic>
      <p:pic>
        <p:nvPicPr>
          <p:cNvPr id="8" name="Picture 2" descr="Y:\004 Fakultät und Fachgruppe\006 AKR e.V\004 Allgemein\Vereinslogo\Logo-EN-Neu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8" y="6198728"/>
            <a:ext cx="2086940" cy="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60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buSzPct val="150000"/>
        <a:tabLst>
          <a:tab pos="577850" algn="l"/>
        </a:tabLst>
        <a:defRPr kumimoji="1" sz="2000">
          <a:solidFill>
            <a:schemeClr val="bg2"/>
          </a:solidFill>
          <a:latin typeface="+mn-lt"/>
          <a:ea typeface="+mn-ea"/>
          <a:cs typeface="+mn-cs"/>
        </a:defRPr>
      </a:lvl1pPr>
      <a:lvl2pPr marL="479425" indent="-22225" algn="l" rtl="0" eaLnBrk="0" fontAlgn="base" hangingPunct="0">
        <a:spcBef>
          <a:spcPct val="20000"/>
        </a:spcBef>
        <a:spcAft>
          <a:spcPct val="0"/>
        </a:spcAft>
        <a:buSzPct val="150000"/>
        <a:tabLst>
          <a:tab pos="577850" algn="l"/>
        </a:tabLst>
        <a:defRPr kumimoji="1" sz="2800">
          <a:solidFill>
            <a:schemeClr val="bg2"/>
          </a:solidFill>
          <a:latin typeface="+mn-lt"/>
        </a:defRPr>
      </a:lvl2pPr>
      <a:lvl3pPr marL="1136650" indent="-22225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400">
          <a:solidFill>
            <a:schemeClr val="bg2"/>
          </a:solidFill>
          <a:latin typeface="+mn-lt"/>
        </a:defRPr>
      </a:lvl3pPr>
      <a:lvl4pPr marL="1612900" indent="-85725" algn="l" rtl="0" eaLnBrk="0" fontAlgn="base" hangingPunct="0">
        <a:spcBef>
          <a:spcPct val="20000"/>
        </a:spcBef>
        <a:spcAft>
          <a:spcPct val="0"/>
        </a:spcAft>
        <a:buSzPct val="150000"/>
        <a:buChar char="-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4pPr>
      <a:lvl5pPr marL="2057400" indent="-508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5pPr>
      <a:lvl6pPr marL="25146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6pPr>
      <a:lvl7pPr marL="29718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7pPr>
      <a:lvl8pPr marL="34290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8pPr>
      <a:lvl9pPr marL="38862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76200" y="76200"/>
            <a:ext cx="9067800" cy="4159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7" name="Rectangle 16"/>
          <p:cNvSpPr>
            <a:spLocks noChangeArrowheads="1"/>
          </p:cNvSpPr>
          <p:nvPr userDrawn="1"/>
        </p:nvSpPr>
        <p:spPr bwMode="auto">
          <a:xfrm>
            <a:off x="0" y="76200"/>
            <a:ext cx="107950" cy="6629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Freeform 17"/>
          <p:cNvSpPr>
            <a:spLocks/>
          </p:cNvSpPr>
          <p:nvPr userDrawn="1"/>
        </p:nvSpPr>
        <p:spPr bwMode="auto">
          <a:xfrm>
            <a:off x="152400" y="0"/>
            <a:ext cx="438150" cy="588963"/>
          </a:xfrm>
          <a:custGeom>
            <a:avLst/>
            <a:gdLst>
              <a:gd name="T0" fmla="*/ 0 w 276"/>
              <a:gd name="T1" fmla="*/ 0 h 371"/>
              <a:gd name="T2" fmla="*/ 0 w 276"/>
              <a:gd name="T3" fmla="*/ 2147483647 h 371"/>
              <a:gd name="T4" fmla="*/ 2147483647 w 276"/>
              <a:gd name="T5" fmla="*/ 2147483647 h 371"/>
              <a:gd name="T6" fmla="*/ 0 w 276"/>
              <a:gd name="T7" fmla="*/ 0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" h="371">
                <a:moveTo>
                  <a:pt x="0" y="0"/>
                </a:moveTo>
                <a:lnTo>
                  <a:pt x="0" y="370"/>
                </a:lnTo>
                <a:lnTo>
                  <a:pt x="275" y="184"/>
                </a:lnTo>
                <a:lnTo>
                  <a:pt x="0" y="0"/>
                </a:lnTo>
              </a:path>
            </a:pathLst>
          </a:custGeom>
          <a:solidFill>
            <a:srgbClr val="003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143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klicken, um Master-Titelformat zu bearbeiten.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06" y="6201600"/>
            <a:ext cx="2969302" cy="504000"/>
          </a:xfrm>
          <a:prstGeom prst="rect">
            <a:avLst/>
          </a:prstGeom>
        </p:spPr>
      </p:pic>
      <p:pic>
        <p:nvPicPr>
          <p:cNvPr id="9" name="Picture 2" descr="Y:\004 Fakultät und Fachgruppe\006 AKR e.V\004 Allgemein\Vereinslogo\Logo-EN-Neu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8" y="6198728"/>
            <a:ext cx="2086940" cy="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3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buSzPct val="150000"/>
        <a:tabLst>
          <a:tab pos="577850" algn="l"/>
        </a:tabLst>
        <a:defRPr kumimoji="1" sz="2000">
          <a:solidFill>
            <a:schemeClr val="bg2"/>
          </a:solidFill>
          <a:latin typeface="+mn-lt"/>
          <a:ea typeface="+mn-ea"/>
          <a:cs typeface="+mn-cs"/>
        </a:defRPr>
      </a:lvl1pPr>
      <a:lvl2pPr marL="479425" indent="-22225" algn="l" rtl="0" eaLnBrk="0" fontAlgn="base" hangingPunct="0">
        <a:spcBef>
          <a:spcPct val="20000"/>
        </a:spcBef>
        <a:spcAft>
          <a:spcPct val="0"/>
        </a:spcAft>
        <a:buSzPct val="150000"/>
        <a:tabLst>
          <a:tab pos="577850" algn="l"/>
        </a:tabLst>
        <a:defRPr kumimoji="1" sz="2800">
          <a:solidFill>
            <a:schemeClr val="bg2"/>
          </a:solidFill>
          <a:latin typeface="+mn-lt"/>
        </a:defRPr>
      </a:lvl2pPr>
      <a:lvl3pPr marL="1136650" indent="-22225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400">
          <a:solidFill>
            <a:schemeClr val="bg2"/>
          </a:solidFill>
          <a:latin typeface="+mn-lt"/>
        </a:defRPr>
      </a:lvl3pPr>
      <a:lvl4pPr marL="1612900" indent="-85725" algn="l" rtl="0" eaLnBrk="0" fontAlgn="base" hangingPunct="0">
        <a:spcBef>
          <a:spcPct val="20000"/>
        </a:spcBef>
        <a:spcAft>
          <a:spcPct val="0"/>
        </a:spcAft>
        <a:buSzPct val="150000"/>
        <a:buChar char="-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4pPr>
      <a:lvl5pPr marL="2057400" indent="-508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5pPr>
      <a:lvl6pPr marL="25146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6pPr>
      <a:lvl7pPr marL="29718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7pPr>
      <a:lvl8pPr marL="34290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8pPr>
      <a:lvl9pPr marL="38862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76200" y="76200"/>
            <a:ext cx="9067800" cy="4159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auto">
          <a:xfrm>
            <a:off x="0" y="76200"/>
            <a:ext cx="107950" cy="6629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Freeform 17"/>
          <p:cNvSpPr>
            <a:spLocks/>
          </p:cNvSpPr>
          <p:nvPr/>
        </p:nvSpPr>
        <p:spPr bwMode="auto">
          <a:xfrm>
            <a:off x="152400" y="1"/>
            <a:ext cx="438150" cy="588963"/>
          </a:xfrm>
          <a:custGeom>
            <a:avLst/>
            <a:gdLst>
              <a:gd name="T0" fmla="*/ 0 w 276"/>
              <a:gd name="T1" fmla="*/ 0 h 371"/>
              <a:gd name="T2" fmla="*/ 0 w 276"/>
              <a:gd name="T3" fmla="*/ 2147483647 h 371"/>
              <a:gd name="T4" fmla="*/ 2147483647 w 276"/>
              <a:gd name="T5" fmla="*/ 2147483647 h 371"/>
              <a:gd name="T6" fmla="*/ 0 w 276"/>
              <a:gd name="T7" fmla="*/ 0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" h="371">
                <a:moveTo>
                  <a:pt x="0" y="0"/>
                </a:moveTo>
                <a:lnTo>
                  <a:pt x="0" y="370"/>
                </a:lnTo>
                <a:lnTo>
                  <a:pt x="275" y="184"/>
                </a:lnTo>
                <a:lnTo>
                  <a:pt x="0" y="0"/>
                </a:lnTo>
              </a:path>
            </a:pathLst>
          </a:custGeom>
          <a:solidFill>
            <a:srgbClr val="003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143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klicken, um Master-Titelformat zu bearbeiten.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7406" y="6201600"/>
            <a:ext cx="296930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buSzPct val="150000"/>
        <a:tabLst>
          <a:tab pos="577850" algn="l"/>
        </a:tabLst>
        <a:defRPr kumimoji="1" sz="2000">
          <a:solidFill>
            <a:schemeClr val="bg2"/>
          </a:solidFill>
          <a:latin typeface="+mn-lt"/>
          <a:ea typeface="+mn-ea"/>
          <a:cs typeface="+mn-cs"/>
        </a:defRPr>
      </a:lvl1pPr>
      <a:lvl2pPr marL="479425" indent="-22225" algn="l" rtl="0" eaLnBrk="0" fontAlgn="base" hangingPunct="0">
        <a:spcBef>
          <a:spcPct val="20000"/>
        </a:spcBef>
        <a:spcAft>
          <a:spcPct val="0"/>
        </a:spcAft>
        <a:buSzPct val="150000"/>
        <a:tabLst>
          <a:tab pos="577850" algn="l"/>
        </a:tabLst>
        <a:defRPr kumimoji="1" sz="2800">
          <a:solidFill>
            <a:schemeClr val="bg2"/>
          </a:solidFill>
          <a:latin typeface="+mn-lt"/>
        </a:defRPr>
      </a:lvl2pPr>
      <a:lvl3pPr marL="1136650" indent="-22225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400">
          <a:solidFill>
            <a:schemeClr val="bg2"/>
          </a:solidFill>
          <a:latin typeface="+mn-lt"/>
        </a:defRPr>
      </a:lvl3pPr>
      <a:lvl4pPr marL="1612900" indent="-85725" algn="l" rtl="0" eaLnBrk="0" fontAlgn="base" hangingPunct="0">
        <a:spcBef>
          <a:spcPct val="20000"/>
        </a:spcBef>
        <a:spcAft>
          <a:spcPct val="0"/>
        </a:spcAft>
        <a:buSzPct val="150000"/>
        <a:buChar char="-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4pPr>
      <a:lvl5pPr marL="2057400" indent="-508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5pPr>
      <a:lvl6pPr marL="25146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6pPr>
      <a:lvl7pPr marL="29718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7pPr>
      <a:lvl8pPr marL="34290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8pPr>
      <a:lvl9pPr marL="38862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spect="1" noChangeArrowheads="1"/>
          </p:cNvSpPr>
          <p:nvPr/>
        </p:nvSpPr>
        <p:spPr bwMode="auto">
          <a:xfrm>
            <a:off x="1343026" y="1803163"/>
            <a:ext cx="7537206" cy="289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79425" indent="-222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800">
                <a:solidFill>
                  <a:schemeClr val="bg2"/>
                </a:solidFill>
                <a:latin typeface="+mn-lt"/>
              </a:defRPr>
            </a:lvl2pPr>
            <a:lvl3pPr marL="11366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12900" indent="-857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-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508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6pPr>
            <a:lvl7pPr marL="29718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7pPr>
            <a:lvl8pPr marL="34290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8pPr>
            <a:lvl9pPr marL="38862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>
              <a:spcAft>
                <a:spcPts val="1800"/>
              </a:spcAft>
            </a:pPr>
            <a:r>
              <a:rPr lang="en-US" sz="2800" kern="0" dirty="0">
                <a:solidFill>
                  <a:srgbClr val="000000"/>
                </a:solidFill>
              </a:rPr>
              <a:t>Towards Red mud </a:t>
            </a:r>
            <a:r>
              <a:rPr lang="en-US" sz="2800" kern="0" dirty="0" err="1">
                <a:solidFill>
                  <a:srgbClr val="000000"/>
                </a:solidFill>
              </a:rPr>
              <a:t>Valorisation</a:t>
            </a:r>
            <a:r>
              <a:rPr lang="en-US" sz="2800" kern="0" dirty="0">
                <a:solidFill>
                  <a:srgbClr val="000000"/>
                </a:solidFill>
              </a:rPr>
              <a:t>:</a:t>
            </a:r>
          </a:p>
          <a:p>
            <a:pPr marL="0" indent="0" algn="r" eaLnBrk="1" hangingPunct="1"/>
            <a:r>
              <a:rPr lang="en-US" sz="2400" i="1" kern="0" dirty="0">
                <a:solidFill>
                  <a:srgbClr val="000000"/>
                </a:solidFill>
              </a:rPr>
              <a:t>EAF Smelting process for iron recovery and slag design for use as precursor in the construction industry</a:t>
            </a:r>
            <a:endParaRPr lang="de-DE" sz="2400" i="1" kern="0" dirty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95427" y="3660638"/>
            <a:ext cx="7623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EC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sz="2000" u="sng" dirty="0">
                <a:solidFill>
                  <a:srgbClr val="000000"/>
                </a:solidFill>
              </a:rPr>
              <a:t>B. Xakalashe</a:t>
            </a:r>
            <a:r>
              <a:rPr lang="de-DE" sz="2000" dirty="0">
                <a:solidFill>
                  <a:srgbClr val="000000"/>
                </a:solidFill>
              </a:rPr>
              <a:t>, </a:t>
            </a:r>
            <a:r>
              <a:rPr lang="de-DE" sz="2000" b="0" dirty="0">
                <a:solidFill>
                  <a:srgbClr val="000000"/>
                </a:solidFill>
              </a:rPr>
              <a:t>B. Friedrich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12800" y="120731"/>
            <a:ext cx="830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600" dirty="0">
                <a:solidFill>
                  <a:srgbClr val="FFFFFF">
                    <a:lumMod val="50000"/>
                  </a:srgbClr>
                </a:solidFill>
              </a:rPr>
              <a:t>Slag Valorisation Symposium</a:t>
            </a:r>
          </a:p>
          <a:p>
            <a:pPr algn="r" eaLnBrk="1" hangingPunct="1"/>
            <a:r>
              <a:rPr lang="de-DE" sz="1600" dirty="0">
                <a:solidFill>
                  <a:srgbClr val="FFFFFF">
                    <a:lumMod val="50000"/>
                  </a:srgbClr>
                </a:solidFill>
              </a:rPr>
              <a:t>Mechelen 02. April. 2019</a:t>
            </a:r>
            <a:endParaRPr lang="en-GB" sz="16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7062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Synergistic Waste Treatment with Red Mud</a:t>
            </a:r>
            <a:endParaRPr lang="es-ES" dirty="0"/>
          </a:p>
        </p:txBody>
      </p:sp>
      <p:sp>
        <p:nvSpPr>
          <p:cNvPr id="4" name="Rechteck 3"/>
          <p:cNvSpPr/>
          <p:nvPr/>
        </p:nvSpPr>
        <p:spPr bwMode="auto">
          <a:xfrm>
            <a:off x="577829" y="1481162"/>
            <a:ext cx="3910192" cy="337743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MSWI BA: Municipal Solid Waste Incineration</a:t>
            </a:r>
            <a:r>
              <a:rPr kumimoji="0" lang="en-GB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bottom ash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Waste produce around all EU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20 million tonnes/year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It’s a SiO</a:t>
            </a:r>
            <a:r>
              <a:rPr lang="en-GB" baseline="-25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-CaO-Al</a:t>
            </a:r>
            <a:r>
              <a:rPr lang="en-GB" baseline="-25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O</a:t>
            </a:r>
            <a:r>
              <a:rPr lang="en-GB" baseline="-25000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acid slag (rich in silica ~50%)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4874465" y="1466493"/>
            <a:ext cx="3966416" cy="334695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BOF: Basic Oxygen Furnace Slag (from Steel making)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GB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Waste produce around all EU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10 million tonnes/year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It’s mainly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CaO-FeO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basic slag (rich in </a:t>
            </a:r>
            <a:r>
              <a:rPr lang="en-GB" dirty="0" err="1">
                <a:solidFill>
                  <a:schemeClr val="tx1"/>
                </a:solidFill>
                <a:latin typeface="Arial" charset="0"/>
              </a:rPr>
              <a:t>CaO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~40%)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BC1DC-5A86-45E5-BC95-C3E555E09B89}"/>
              </a:ext>
            </a:extLst>
          </p:cNvPr>
          <p:cNvSpPr/>
          <p:nvPr/>
        </p:nvSpPr>
        <p:spPr bwMode="auto">
          <a:xfrm>
            <a:off x="209006" y="5852160"/>
            <a:ext cx="2525485" cy="1005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388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4" r="14904" b="32800"/>
          <a:stretch/>
        </p:blipFill>
        <p:spPr bwMode="auto">
          <a:xfrm>
            <a:off x="100522" y="2333970"/>
            <a:ext cx="3635294" cy="735496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7"/>
          <a:stretch/>
        </p:blipFill>
        <p:spPr bwMode="auto">
          <a:xfrm>
            <a:off x="84620" y="998355"/>
            <a:ext cx="4583810" cy="8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Users\Mercury\Dropbox\IME\ESR 9\Modelos FactSage\Curvas de Equilibrio\Si-Al-Ca-Ti-O\Equilib 1200-1800 2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14367" b="8219"/>
          <a:stretch/>
        </p:blipFill>
        <p:spPr bwMode="auto">
          <a:xfrm>
            <a:off x="2344652" y="1569720"/>
            <a:ext cx="5005518" cy="36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Synergistic waste treatment with Red Mud</a:t>
            </a:r>
            <a:endParaRPr lang="es-ES" dirty="0"/>
          </a:p>
        </p:txBody>
      </p:sp>
      <p:sp>
        <p:nvSpPr>
          <p:cNvPr id="3" name="2 Estrella de 5 puntas"/>
          <p:cNvSpPr/>
          <p:nvPr/>
        </p:nvSpPr>
        <p:spPr bwMode="auto">
          <a:xfrm>
            <a:off x="3641417" y="4385883"/>
            <a:ext cx="234669" cy="21039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 bwMode="auto">
          <a:xfrm>
            <a:off x="5695444" y="4182413"/>
            <a:ext cx="234669" cy="21039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1" name="10 Estrella de 5 puntas"/>
          <p:cNvSpPr/>
          <p:nvPr/>
        </p:nvSpPr>
        <p:spPr bwMode="auto">
          <a:xfrm>
            <a:off x="4537204" y="2836213"/>
            <a:ext cx="234669" cy="21039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Flecha arriba"/>
          <p:cNvSpPr/>
          <p:nvPr/>
        </p:nvSpPr>
        <p:spPr bwMode="auto">
          <a:xfrm rot="1836479">
            <a:off x="4125163" y="3256589"/>
            <a:ext cx="187960" cy="931640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6" name="15 Flecha arriba"/>
          <p:cNvSpPr/>
          <p:nvPr/>
        </p:nvSpPr>
        <p:spPr bwMode="auto">
          <a:xfrm rot="4992080">
            <a:off x="4696501" y="3926984"/>
            <a:ext cx="187960" cy="931640"/>
          </a:xfrm>
          <a:prstGeom prst="up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80359" y="3414632"/>
            <a:ext cx="130068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Acidic </a:t>
            </a:r>
            <a:r>
              <a:rPr lang="en-GB" sz="1400" dirty="0" err="1">
                <a:solidFill>
                  <a:srgbClr val="000000"/>
                </a:solidFill>
              </a:rPr>
              <a:t>slags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42440" y="4727300"/>
            <a:ext cx="12192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Basic slags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127363" y="4463270"/>
            <a:ext cx="51405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RM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794546" y="2738829"/>
            <a:ext cx="7172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MSWIBA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6362700" y="1196340"/>
            <a:ext cx="1059180" cy="304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pic>
        <p:nvPicPr>
          <p:cNvPr id="25" name="Object 8"/>
          <p:cNvPicPr>
            <a:picLocks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29719" b="66011"/>
          <a:stretch/>
        </p:blipFill>
        <p:spPr bwMode="auto">
          <a:xfrm>
            <a:off x="5607038" y="2422462"/>
            <a:ext cx="3536962" cy="103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6105186" y="4138409"/>
            <a:ext cx="7172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BOF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228600" y="3229505"/>
            <a:ext cx="2407920" cy="154154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Highly amorphous</a:t>
            </a:r>
          </a:p>
        </p:txBody>
      </p:sp>
      <p:sp>
        <p:nvSpPr>
          <p:cNvPr id="31" name="30 Rectángulo"/>
          <p:cNvSpPr/>
          <p:nvPr/>
        </p:nvSpPr>
        <p:spPr bwMode="auto">
          <a:xfrm>
            <a:off x="5335713" y="975659"/>
            <a:ext cx="3808287" cy="118812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Vitrified MSWI Bottom Ash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Amorphous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Low melting point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2" name="31 Rectángulo"/>
          <p:cNvSpPr/>
          <p:nvPr/>
        </p:nvSpPr>
        <p:spPr bwMode="auto">
          <a:xfrm>
            <a:off x="6790721" y="3956528"/>
            <a:ext cx="2353279" cy="226364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Highly crystalline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Low melting point and low viscosity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Combined recovery of Iron (BOF+RM)</a:t>
            </a:r>
            <a:endParaRPr lang="es-ES" sz="1800" dirty="0">
              <a:solidFill>
                <a:srgbClr val="0000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4794546" y="3046606"/>
            <a:ext cx="2358284" cy="1339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34"/>
          <p:cNvCxnSpPr/>
          <p:nvPr/>
        </p:nvCxnSpPr>
        <p:spPr bwMode="auto">
          <a:xfrm flipH="1" flipV="1">
            <a:off x="3042303" y="2555193"/>
            <a:ext cx="1138740" cy="11610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0C1164D-B8BC-4D89-AD5D-D4988085075A}"/>
              </a:ext>
            </a:extLst>
          </p:cNvPr>
          <p:cNvSpPr/>
          <p:nvPr/>
        </p:nvSpPr>
        <p:spPr bwMode="auto">
          <a:xfrm>
            <a:off x="209006" y="5852160"/>
            <a:ext cx="2525485" cy="1005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78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6" grpId="0" animBg="1"/>
      <p:bldP spid="13" grpId="0" animBg="1"/>
      <p:bldP spid="18" grpId="0" animBg="1"/>
      <p:bldP spid="19" grpId="0"/>
      <p:bldP spid="20" grpId="0"/>
      <p:bldP spid="21" grpId="0"/>
      <p:bldP spid="26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9574" y="605909"/>
            <a:ext cx="80763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/>
              <a:t>Red mud was successfully smelted for iron recovery and conditioning of slag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/>
              <a:t>Cleaning of the mineral phase (slag) was achieved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Production of a vitreous slag under silica fluxing was achieved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Production of a crystalline slag enriched in calcium </a:t>
            </a:r>
            <a:r>
              <a:rPr lang="en-US" sz="2800" dirty="0" err="1"/>
              <a:t>aluminate</a:t>
            </a:r>
            <a:r>
              <a:rPr lang="en-US" sz="2800" dirty="0"/>
              <a:t> phases was </a:t>
            </a:r>
            <a:r>
              <a:rPr lang="en-US" sz="2800" dirty="0" err="1"/>
              <a:t>demostrated</a:t>
            </a:r>
            <a:endParaRPr lang="en-GB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/>
              <a:t>Utilisation</a:t>
            </a:r>
            <a:r>
              <a:rPr lang="en-US" sz="2800" dirty="0"/>
              <a:t> of the produced mineral phase in the construction industry could lead to zero waste </a:t>
            </a:r>
            <a:r>
              <a:rPr lang="en-US" sz="2800" dirty="0" err="1"/>
              <a:t>valorisation</a:t>
            </a:r>
            <a:r>
              <a:rPr lang="en-US" sz="2800" dirty="0"/>
              <a:t> of red mud </a:t>
            </a:r>
            <a:endParaRPr lang="en-GB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327F2-30CE-429E-84B4-5CD5C7A55095}"/>
              </a:ext>
            </a:extLst>
          </p:cNvPr>
          <p:cNvSpPr/>
          <p:nvPr/>
        </p:nvSpPr>
        <p:spPr bwMode="auto">
          <a:xfrm>
            <a:off x="209006" y="5852160"/>
            <a:ext cx="2525485" cy="1005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331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Bayer Process – Generation of Red Mud</a:t>
            </a:r>
          </a:p>
        </p:txBody>
      </p:sp>
      <p:pic>
        <p:nvPicPr>
          <p:cNvPr id="23" name="Picture 2" descr="http://www.world-aluminium.org/media/filer_public_thumbnails/filer_public/2013/03/08/bauxite-residue-disposal-area-at-rusal-aughinish-2.jpg__888x604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50" y="2605130"/>
            <a:ext cx="5810159" cy="3953237"/>
          </a:xfrm>
          <a:prstGeom prst="rect">
            <a:avLst/>
          </a:prstGeom>
          <a:noFill/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84703669-E36F-4DBF-B19E-A0ADB196B004}"/>
              </a:ext>
            </a:extLst>
          </p:cNvPr>
          <p:cNvSpPr txBox="1">
            <a:spLocks/>
          </p:cNvSpPr>
          <p:nvPr/>
        </p:nvSpPr>
        <p:spPr>
          <a:xfrm>
            <a:off x="1154686" y="5202044"/>
            <a:ext cx="7771535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1">
            <a:extLst>
              <a:ext uri="{FF2B5EF4-FFF2-40B4-BE49-F238E27FC236}">
                <a16:creationId xmlns:a16="http://schemas.microsoft.com/office/drawing/2014/main" id="{8CC2014D-337F-4604-8E2A-5DC71D6F9A89}"/>
              </a:ext>
            </a:extLst>
          </p:cNvPr>
          <p:cNvSpPr/>
          <p:nvPr/>
        </p:nvSpPr>
        <p:spPr>
          <a:xfrm>
            <a:off x="3652644" y="1520460"/>
            <a:ext cx="2028311" cy="559407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tx2">
                  <a:lumMod val="20000"/>
                  <a:lumOff val="80000"/>
                </a:schemeClr>
              </a:gs>
              <a:gs pos="41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Digestion</a:t>
            </a:r>
          </a:p>
        </p:txBody>
      </p:sp>
      <p:pic>
        <p:nvPicPr>
          <p:cNvPr id="27" name="Grafik 6">
            <a:extLst>
              <a:ext uri="{FF2B5EF4-FFF2-40B4-BE49-F238E27FC236}">
                <a16:creationId xmlns:a16="http://schemas.microsoft.com/office/drawing/2014/main" id="{BC9E264D-6561-4D04-8CF2-D3DE8BE8C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3" y="1028201"/>
            <a:ext cx="2127501" cy="1400794"/>
          </a:xfrm>
          <a:prstGeom prst="rect">
            <a:avLst/>
          </a:prstGeom>
        </p:spPr>
      </p:pic>
      <p:pic>
        <p:nvPicPr>
          <p:cNvPr id="28" name="Grafik 9">
            <a:extLst>
              <a:ext uri="{FF2B5EF4-FFF2-40B4-BE49-F238E27FC236}">
                <a16:creationId xmlns:a16="http://schemas.microsoft.com/office/drawing/2014/main" id="{9BAEB847-70FE-4EF7-B514-0DB4D3E65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3576102"/>
            <a:ext cx="2127501" cy="1356042"/>
          </a:xfrm>
          <a:prstGeom prst="rect">
            <a:avLst/>
          </a:prstGeom>
        </p:spPr>
      </p:pic>
      <p:sp>
        <p:nvSpPr>
          <p:cNvPr id="29" name="Rechteck 12">
            <a:extLst>
              <a:ext uri="{FF2B5EF4-FFF2-40B4-BE49-F238E27FC236}">
                <a16:creationId xmlns:a16="http://schemas.microsoft.com/office/drawing/2014/main" id="{8256965C-B16E-46EA-A6BC-7AEEBB279CE8}"/>
              </a:ext>
            </a:extLst>
          </p:cNvPr>
          <p:cNvSpPr/>
          <p:nvPr/>
        </p:nvSpPr>
        <p:spPr>
          <a:xfrm>
            <a:off x="3652644" y="2383985"/>
            <a:ext cx="2028311" cy="559407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tx2">
                  <a:lumMod val="20000"/>
                  <a:lumOff val="80000"/>
                </a:schemeClr>
              </a:gs>
              <a:gs pos="41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Clarification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13">
            <a:extLst>
              <a:ext uri="{FF2B5EF4-FFF2-40B4-BE49-F238E27FC236}">
                <a16:creationId xmlns:a16="http://schemas.microsoft.com/office/drawing/2014/main" id="{97FBC628-8F7C-450B-AD2F-08C93ED4B8AA}"/>
              </a:ext>
            </a:extLst>
          </p:cNvPr>
          <p:cNvSpPr/>
          <p:nvPr/>
        </p:nvSpPr>
        <p:spPr>
          <a:xfrm>
            <a:off x="3652643" y="3249751"/>
            <a:ext cx="2028311" cy="559407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tx2">
                  <a:lumMod val="20000"/>
                  <a:lumOff val="80000"/>
                </a:schemeClr>
              </a:gs>
              <a:gs pos="41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14">
            <a:extLst>
              <a:ext uri="{FF2B5EF4-FFF2-40B4-BE49-F238E27FC236}">
                <a16:creationId xmlns:a16="http://schemas.microsoft.com/office/drawing/2014/main" id="{B0A7933E-A1D8-44F6-9383-FDAB17F71F5D}"/>
              </a:ext>
            </a:extLst>
          </p:cNvPr>
          <p:cNvSpPr/>
          <p:nvPr/>
        </p:nvSpPr>
        <p:spPr>
          <a:xfrm>
            <a:off x="3652643" y="4153646"/>
            <a:ext cx="2028311" cy="559407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tx2">
                  <a:lumMod val="20000"/>
                  <a:lumOff val="80000"/>
                </a:schemeClr>
              </a:gs>
              <a:gs pos="41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Calcination</a:t>
            </a:r>
          </a:p>
        </p:txBody>
      </p:sp>
      <p:sp>
        <p:nvSpPr>
          <p:cNvPr id="32" name="Pfeil nach oben 15">
            <a:extLst>
              <a:ext uri="{FF2B5EF4-FFF2-40B4-BE49-F238E27FC236}">
                <a16:creationId xmlns:a16="http://schemas.microsoft.com/office/drawing/2014/main" id="{F050A8FF-D066-4A44-96DF-8783BE505B5C}"/>
              </a:ext>
            </a:extLst>
          </p:cNvPr>
          <p:cNvSpPr/>
          <p:nvPr/>
        </p:nvSpPr>
        <p:spPr>
          <a:xfrm rot="16200000">
            <a:off x="5951005" y="1435061"/>
            <a:ext cx="358449" cy="640140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oben 20">
            <a:extLst>
              <a:ext uri="{FF2B5EF4-FFF2-40B4-BE49-F238E27FC236}">
                <a16:creationId xmlns:a16="http://schemas.microsoft.com/office/drawing/2014/main" id="{78055D7B-FD06-4CD1-A893-8D776F6F04E4}"/>
              </a:ext>
            </a:extLst>
          </p:cNvPr>
          <p:cNvSpPr/>
          <p:nvPr/>
        </p:nvSpPr>
        <p:spPr>
          <a:xfrm rot="5400000">
            <a:off x="6078055" y="4082454"/>
            <a:ext cx="358449" cy="640140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oben 21">
            <a:extLst>
              <a:ext uri="{FF2B5EF4-FFF2-40B4-BE49-F238E27FC236}">
                <a16:creationId xmlns:a16="http://schemas.microsoft.com/office/drawing/2014/main" id="{21BB0024-0378-442A-8D04-5AB7C0E31462}"/>
              </a:ext>
            </a:extLst>
          </p:cNvPr>
          <p:cNvSpPr/>
          <p:nvPr/>
        </p:nvSpPr>
        <p:spPr>
          <a:xfrm rot="10800000">
            <a:off x="4486275" y="2114865"/>
            <a:ext cx="361045" cy="239263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oben 22">
            <a:extLst>
              <a:ext uri="{FF2B5EF4-FFF2-40B4-BE49-F238E27FC236}">
                <a16:creationId xmlns:a16="http://schemas.microsoft.com/office/drawing/2014/main" id="{C65AB323-E7B7-4651-9D09-3FAA37D98104}"/>
              </a:ext>
            </a:extLst>
          </p:cNvPr>
          <p:cNvSpPr/>
          <p:nvPr/>
        </p:nvSpPr>
        <p:spPr>
          <a:xfrm rot="10800000">
            <a:off x="4486273" y="2984182"/>
            <a:ext cx="361045" cy="239263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oben 23">
            <a:extLst>
              <a:ext uri="{FF2B5EF4-FFF2-40B4-BE49-F238E27FC236}">
                <a16:creationId xmlns:a16="http://schemas.microsoft.com/office/drawing/2014/main" id="{684E2817-DB51-4518-A6A7-7A326DCBFD27}"/>
              </a:ext>
            </a:extLst>
          </p:cNvPr>
          <p:cNvSpPr/>
          <p:nvPr/>
        </p:nvSpPr>
        <p:spPr>
          <a:xfrm rot="10800000">
            <a:off x="4486274" y="3861770"/>
            <a:ext cx="361045" cy="239263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oben 15">
            <a:extLst>
              <a:ext uri="{FF2B5EF4-FFF2-40B4-BE49-F238E27FC236}">
                <a16:creationId xmlns:a16="http://schemas.microsoft.com/office/drawing/2014/main" id="{632DE0C9-8B9A-4E9B-A81D-77CD6085A704}"/>
              </a:ext>
            </a:extLst>
          </p:cNvPr>
          <p:cNvSpPr/>
          <p:nvPr/>
        </p:nvSpPr>
        <p:spPr>
          <a:xfrm rot="16200000">
            <a:off x="3076550" y="2818284"/>
            <a:ext cx="358449" cy="640140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24">
            <a:extLst>
              <a:ext uri="{FF2B5EF4-FFF2-40B4-BE49-F238E27FC236}">
                <a16:creationId xmlns:a16="http://schemas.microsoft.com/office/drawing/2014/main" id="{C6B27621-CDD8-4F80-953E-DD07127CA07C}"/>
              </a:ext>
            </a:extLst>
          </p:cNvPr>
          <p:cNvSpPr/>
          <p:nvPr/>
        </p:nvSpPr>
        <p:spPr>
          <a:xfrm>
            <a:off x="72327" y="4100192"/>
            <a:ext cx="4275770" cy="63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Production: </a:t>
            </a:r>
          </a:p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x 10</a:t>
            </a:r>
            <a:r>
              <a:rPr lang="de-DE" sz="2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Stock: 4 x 10</a:t>
            </a:r>
            <a:r>
              <a:rPr lang="de-DE" sz="2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53" name="Rechteck 24">
            <a:extLst>
              <a:ext uri="{FF2B5EF4-FFF2-40B4-BE49-F238E27FC236}">
                <a16:creationId xmlns:a16="http://schemas.microsoft.com/office/drawing/2014/main" id="{86971CE6-6F12-4E18-B5FC-B8E3560746C0}"/>
              </a:ext>
            </a:extLst>
          </p:cNvPr>
          <p:cNvSpPr/>
          <p:nvPr/>
        </p:nvSpPr>
        <p:spPr>
          <a:xfrm>
            <a:off x="6691789" y="2625440"/>
            <a:ext cx="2139724" cy="63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Bauxite ores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30-54% Al</a:t>
            </a:r>
            <a:r>
              <a:rPr lang="de-DE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18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hteck 24">
            <a:extLst>
              <a:ext uri="{FF2B5EF4-FFF2-40B4-BE49-F238E27FC236}">
                <a16:creationId xmlns:a16="http://schemas.microsoft.com/office/drawing/2014/main" id="{459F6E87-BC09-4819-8465-6BB49F8481B8}"/>
              </a:ext>
            </a:extLst>
          </p:cNvPr>
          <p:cNvSpPr/>
          <p:nvPr/>
        </p:nvSpPr>
        <p:spPr>
          <a:xfrm>
            <a:off x="7054989" y="4874126"/>
            <a:ext cx="2139724" cy="63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Alumina</a:t>
            </a:r>
          </a:p>
        </p:txBody>
      </p:sp>
    </p:spTree>
    <p:extLst>
      <p:ext uri="{BB962C8B-B14F-4D97-AF65-F5344CB8AC3E}">
        <p14:creationId xmlns:p14="http://schemas.microsoft.com/office/powerpoint/2010/main" val="4005752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 Mud – Resource and Challenges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84703669-E36F-4DBF-B19E-A0ADB196B004}"/>
              </a:ext>
            </a:extLst>
          </p:cNvPr>
          <p:cNvSpPr txBox="1">
            <a:spLocks/>
          </p:cNvSpPr>
          <p:nvPr/>
        </p:nvSpPr>
        <p:spPr>
          <a:xfrm>
            <a:off x="1154686" y="5202044"/>
            <a:ext cx="7771535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34296"/>
              </p:ext>
            </p:extLst>
          </p:nvPr>
        </p:nvGraphicFramePr>
        <p:xfrm>
          <a:off x="584200" y="951978"/>
          <a:ext cx="7362100" cy="1127555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75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8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Components 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Typical</a:t>
                      </a:r>
                      <a:r>
                        <a:rPr lang="de-DE" sz="18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range (wt.%)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5- 60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5-30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2-14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3-50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0.3-15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1-10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84200" y="2233263"/>
            <a:ext cx="767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Trace elements: As, Be, Cd, Cr, Cu, Ga, Hg, K, Mn, Pb, REEs, Sc, Th, </a:t>
            </a:r>
          </a:p>
          <a:p>
            <a:pPr>
              <a:spcAft>
                <a:spcPts val="0"/>
              </a:spcAft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U, V, Zn, REEs</a:t>
            </a:r>
          </a:p>
        </p:txBody>
      </p:sp>
      <p:sp>
        <p:nvSpPr>
          <p:cNvPr id="34" name="Rechteck 1">
            <a:extLst>
              <a:ext uri="{FF2B5EF4-FFF2-40B4-BE49-F238E27FC236}">
                <a16:creationId xmlns:a16="http://schemas.microsoft.com/office/drawing/2014/main" id="{8CC2014D-337F-4604-8E2A-5DC71D6F9A89}"/>
              </a:ext>
            </a:extLst>
          </p:cNvPr>
          <p:cNvSpPr/>
          <p:nvPr/>
        </p:nvSpPr>
        <p:spPr>
          <a:xfrm>
            <a:off x="400833" y="789141"/>
            <a:ext cx="7861623" cy="22421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2"/>
          <p:cNvSpPr txBox="1"/>
          <p:nvPr/>
        </p:nvSpPr>
        <p:spPr>
          <a:xfrm>
            <a:off x="409574" y="605909"/>
            <a:ext cx="80763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800" dirty="0"/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/>
              <a:t>Potential resource of valuable elements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/>
              <a:t>Challenges:</a:t>
            </a:r>
          </a:p>
          <a:p>
            <a:pPr marL="990600" indent="-542925" algn="just">
              <a:buFont typeface="Wingdings" panose="05000000000000000000" pitchFamily="2" charset="2"/>
              <a:buChar char="Ø"/>
            </a:pPr>
            <a:r>
              <a:rPr lang="en-GB" dirty="0"/>
              <a:t>Generation of residue during extraction</a:t>
            </a:r>
          </a:p>
          <a:p>
            <a:pPr marL="990600" indent="-542925" algn="just">
              <a:buFont typeface="Wingdings" panose="05000000000000000000" pitchFamily="2" charset="2"/>
              <a:buChar char="Ø"/>
            </a:pPr>
            <a:r>
              <a:rPr lang="en-GB" dirty="0"/>
              <a:t>Low reactivity</a:t>
            </a:r>
          </a:p>
          <a:p>
            <a:pPr marL="990600" indent="-542925" algn="just">
              <a:buFont typeface="Wingdings" panose="05000000000000000000" pitchFamily="2" charset="2"/>
              <a:buChar char="Ø"/>
            </a:pPr>
            <a:r>
              <a:rPr lang="en-GB" dirty="0"/>
              <a:t>Leaching of heavy metals</a:t>
            </a:r>
          </a:p>
          <a:p>
            <a:pPr algn="just"/>
            <a:endParaRPr lang="en-GB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4005752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Zero Waste Valorisation of Red Mud</a:t>
            </a:r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98508"/>
            <a:ext cx="7680142" cy="4794270"/>
          </a:xfrm>
          <a:prstGeom prst="rect">
            <a:avLst/>
          </a:prstGeom>
        </p:spPr>
      </p:pic>
      <p:sp>
        <p:nvSpPr>
          <p:cNvPr id="9" name="矩形 6"/>
          <p:cNvSpPr/>
          <p:nvPr/>
        </p:nvSpPr>
        <p:spPr>
          <a:xfrm>
            <a:off x="2059545" y="5270149"/>
            <a:ext cx="5341122" cy="892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600" dirty="0"/>
              <a:t>	</a:t>
            </a:r>
            <a:r>
              <a:rPr lang="de-DE" sz="1600" dirty="0" err="1"/>
              <a:t>Horizon</a:t>
            </a:r>
            <a:r>
              <a:rPr lang="de-DE" sz="1600" dirty="0"/>
              <a:t> 2020: MSCA–ETN Redmud</a:t>
            </a:r>
          </a:p>
          <a:p>
            <a:pPr algn="ctr"/>
            <a:r>
              <a:rPr lang="de-DE" sz="1200" dirty="0"/>
              <a:t>“European Training Network for Zero-waste Valorisation of Bauxite Residue (Red </a:t>
            </a:r>
            <a:r>
              <a:rPr lang="de-DE" sz="1200" dirty="0" err="1"/>
              <a:t>Mud</a:t>
            </a:r>
            <a:r>
              <a:rPr lang="de-DE" sz="1200" dirty="0"/>
              <a:t>)“</a:t>
            </a:r>
          </a:p>
          <a:p>
            <a:pPr algn="ctr"/>
            <a:r>
              <a:rPr lang="de-DE" sz="1200" dirty="0"/>
              <a:t>http://etn.redmud.org/</a:t>
            </a:r>
            <a:endParaRPr lang="zh-CN" altLang="en-US" sz="1600" dirty="0"/>
          </a:p>
        </p:txBody>
      </p:sp>
      <p:sp>
        <p:nvSpPr>
          <p:cNvPr id="10" name="Rechteck 24">
            <a:extLst>
              <a:ext uri="{FF2B5EF4-FFF2-40B4-BE49-F238E27FC236}">
                <a16:creationId xmlns:a16="http://schemas.microsoft.com/office/drawing/2014/main" id="{459F6E87-BC09-4819-8465-6BB49F8481B8}"/>
              </a:ext>
            </a:extLst>
          </p:cNvPr>
          <p:cNvSpPr/>
          <p:nvPr/>
        </p:nvSpPr>
        <p:spPr>
          <a:xfrm>
            <a:off x="7311243" y="4856874"/>
            <a:ext cx="2139724" cy="63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Alumina</a:t>
            </a:r>
          </a:p>
        </p:txBody>
      </p:sp>
      <p:sp>
        <p:nvSpPr>
          <p:cNvPr id="11" name="矩形 5"/>
          <p:cNvSpPr/>
          <p:nvPr/>
        </p:nvSpPr>
        <p:spPr bwMode="auto">
          <a:xfrm>
            <a:off x="5613748" y="2847583"/>
            <a:ext cx="2650594" cy="810524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矩形 5"/>
          <p:cNvSpPr/>
          <p:nvPr/>
        </p:nvSpPr>
        <p:spPr bwMode="auto">
          <a:xfrm>
            <a:off x="3752219" y="2851996"/>
            <a:ext cx="1558193" cy="80611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5"/>
          <p:cNvSpPr/>
          <p:nvPr/>
        </p:nvSpPr>
        <p:spPr bwMode="auto">
          <a:xfrm>
            <a:off x="1802674" y="710267"/>
            <a:ext cx="3694857" cy="918236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5"/>
          <p:cNvSpPr/>
          <p:nvPr/>
        </p:nvSpPr>
        <p:spPr bwMode="auto">
          <a:xfrm>
            <a:off x="584200" y="2856411"/>
            <a:ext cx="2787186" cy="810406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3 Rectángulo"/>
          <p:cNvSpPr/>
          <p:nvPr/>
        </p:nvSpPr>
        <p:spPr bwMode="auto">
          <a:xfrm>
            <a:off x="3674722" y="627016"/>
            <a:ext cx="3422764" cy="315250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38A8"/>
                </a:solidFill>
                <a:effectLst/>
                <a:latin typeface="Arial" charset="0"/>
              </a:rPr>
              <a:t>IME</a:t>
            </a:r>
            <a:endParaRPr kumimoji="0" lang="es-ES" sz="2400" b="1" i="0" u="none" strike="noStrike" cap="none" normalizeH="0" baseline="0" dirty="0">
              <a:ln>
                <a:noFill/>
              </a:ln>
              <a:solidFill>
                <a:srgbClr val="0038A8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52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EAF Smelting Process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84703669-E36F-4DBF-B19E-A0ADB196B004}"/>
              </a:ext>
            </a:extLst>
          </p:cNvPr>
          <p:cNvSpPr txBox="1">
            <a:spLocks/>
          </p:cNvSpPr>
          <p:nvPr/>
        </p:nvSpPr>
        <p:spPr>
          <a:xfrm>
            <a:off x="1154686" y="5202044"/>
            <a:ext cx="7771535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4"/>
          <p:cNvSpPr txBox="1"/>
          <p:nvPr/>
        </p:nvSpPr>
        <p:spPr>
          <a:xfrm>
            <a:off x="1893553" y="594829"/>
            <a:ext cx="586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Red Mud (MYTILINEOS </a:t>
            </a:r>
            <a:r>
              <a:rPr lang="en-US" sz="1800" dirty="0" err="1"/>
              <a:t>Aluminium</a:t>
            </a:r>
            <a:r>
              <a:rPr lang="en-US" sz="1800" dirty="0"/>
              <a:t> of Greece)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34296"/>
              </p:ext>
            </p:extLst>
          </p:nvPr>
        </p:nvGraphicFramePr>
        <p:xfrm>
          <a:off x="397565" y="964161"/>
          <a:ext cx="8517669" cy="947406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61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0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0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8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800" baseline="-25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800" baseline="-25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Wt.%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43.5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矩形 5"/>
          <p:cNvSpPr/>
          <p:nvPr/>
        </p:nvSpPr>
        <p:spPr bwMode="auto">
          <a:xfrm>
            <a:off x="2025093" y="965091"/>
            <a:ext cx="845344" cy="9464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99" y="1929077"/>
            <a:ext cx="5040635" cy="46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2038338" y="1991299"/>
            <a:ext cx="331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1800" dirty="0"/>
              <a:t>3C + Fe</a:t>
            </a:r>
            <a:r>
              <a:rPr lang="en-GB" sz="1800" baseline="-25000" dirty="0"/>
              <a:t>2</a:t>
            </a:r>
            <a:r>
              <a:rPr lang="en-GB" sz="1800" dirty="0"/>
              <a:t>O</a:t>
            </a:r>
            <a:r>
              <a:rPr lang="en-GB" sz="1800" baseline="-25000" dirty="0"/>
              <a:t>3</a:t>
            </a:r>
            <a:r>
              <a:rPr lang="en-GB" sz="1800" dirty="0"/>
              <a:t>   = 2Fe + 3CO			</a:t>
            </a:r>
            <a:endParaRPr lang="en-US" sz="1800" dirty="0"/>
          </a:p>
        </p:txBody>
      </p:sp>
      <p:sp>
        <p:nvSpPr>
          <p:cNvPr id="38" name="11 Flecha arriba"/>
          <p:cNvSpPr/>
          <p:nvPr/>
        </p:nvSpPr>
        <p:spPr bwMode="auto">
          <a:xfrm rot="1836479">
            <a:off x="5931011" y="4265212"/>
            <a:ext cx="187960" cy="931640"/>
          </a:xfrm>
          <a:prstGeom prst="upArrow">
            <a:avLst/>
          </a:prstGeom>
          <a:solidFill>
            <a:srgbClr val="BE2F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0" name="15 Flecha arriba"/>
          <p:cNvSpPr/>
          <p:nvPr/>
        </p:nvSpPr>
        <p:spPr bwMode="auto">
          <a:xfrm rot="6180000">
            <a:off x="6193383" y="5228788"/>
            <a:ext cx="178449" cy="867595"/>
          </a:xfrm>
          <a:prstGeom prst="up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1" name="12 CuadroTexto"/>
          <p:cNvSpPr txBox="1"/>
          <p:nvPr/>
        </p:nvSpPr>
        <p:spPr>
          <a:xfrm>
            <a:off x="4759062" y="4201119"/>
            <a:ext cx="12960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Silica fluxing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42" name="17 CuadroTexto"/>
          <p:cNvSpPr txBox="1"/>
          <p:nvPr/>
        </p:nvSpPr>
        <p:spPr>
          <a:xfrm>
            <a:off x="6343055" y="5170287"/>
            <a:ext cx="12192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lime fluxing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43" name="18 CuadroTexto"/>
          <p:cNvSpPr txBox="1"/>
          <p:nvPr/>
        </p:nvSpPr>
        <p:spPr>
          <a:xfrm>
            <a:off x="5061401" y="5437709"/>
            <a:ext cx="51405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RM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45" name="25 Rectángulo"/>
          <p:cNvSpPr/>
          <p:nvPr/>
        </p:nvSpPr>
        <p:spPr bwMode="auto">
          <a:xfrm>
            <a:off x="739654" y="2391677"/>
            <a:ext cx="3851105" cy="62673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Fe recovery to metal phase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High melting slag</a:t>
            </a:r>
          </a:p>
        </p:txBody>
      </p:sp>
      <p:sp>
        <p:nvSpPr>
          <p:cNvPr id="46" name="25 Rectángulo"/>
          <p:cNvSpPr/>
          <p:nvPr/>
        </p:nvSpPr>
        <p:spPr bwMode="auto">
          <a:xfrm>
            <a:off x="711613" y="3799677"/>
            <a:ext cx="3879146" cy="236127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Lower operating temperatures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Fluid slag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Silica sand: </a:t>
            </a:r>
            <a:r>
              <a:rPr lang="en-GB" sz="1800" dirty="0" err="1">
                <a:solidFill>
                  <a:srgbClr val="000000"/>
                </a:solidFill>
              </a:rPr>
              <a:t>aluminosilicate</a:t>
            </a:r>
            <a:r>
              <a:rPr lang="en-GB" sz="1800" dirty="0">
                <a:solidFill>
                  <a:srgbClr val="000000"/>
                </a:solidFill>
              </a:rPr>
              <a:t>, vitreous slag</a:t>
            </a:r>
          </a:p>
          <a:p>
            <a:pPr marL="342900" indent="-342900"/>
            <a:r>
              <a:rPr lang="en-GB" sz="1800" dirty="0">
                <a:solidFill>
                  <a:srgbClr val="000000"/>
                </a:solidFill>
              </a:rPr>
              <a:t>	(Inorganic polymer)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</a:rPr>
              <a:t>Lime: calcium </a:t>
            </a:r>
            <a:r>
              <a:rPr lang="en-GB" sz="1800" dirty="0" err="1">
                <a:solidFill>
                  <a:srgbClr val="000000"/>
                </a:solidFill>
              </a:rPr>
              <a:t>aluminate</a:t>
            </a:r>
            <a:r>
              <a:rPr lang="en-GB" sz="1800" dirty="0">
                <a:solidFill>
                  <a:srgbClr val="000000"/>
                </a:solidFill>
              </a:rPr>
              <a:t>, crystalline slag </a:t>
            </a:r>
          </a:p>
          <a:p>
            <a:pPr marL="342900" indent="-342900"/>
            <a:r>
              <a:rPr lang="en-GB" sz="1800" dirty="0">
                <a:solidFill>
                  <a:srgbClr val="000000"/>
                </a:solidFill>
              </a:rPr>
              <a:t>	(cement clinker)</a:t>
            </a:r>
          </a:p>
        </p:txBody>
      </p:sp>
      <p:sp>
        <p:nvSpPr>
          <p:cNvPr id="47" name="Pfeil nach unten 41"/>
          <p:cNvSpPr/>
          <p:nvPr/>
        </p:nvSpPr>
        <p:spPr bwMode="auto">
          <a:xfrm>
            <a:off x="2215695" y="3163799"/>
            <a:ext cx="341906" cy="445273"/>
          </a:xfrm>
          <a:prstGeom prst="downArrow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xtfeld 42"/>
          <p:cNvSpPr txBox="1"/>
          <p:nvPr/>
        </p:nvSpPr>
        <p:spPr>
          <a:xfrm>
            <a:off x="2578173" y="3159964"/>
            <a:ext cx="230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>
                <a:solidFill>
                  <a:srgbClr val="000000"/>
                </a:solidFill>
              </a:rPr>
              <a:t>Fluxing</a:t>
            </a:r>
            <a:r>
              <a:rPr lang="en-GB" sz="1600" b="0" kern="0" dirty="0">
                <a:solidFill>
                  <a:srgbClr val="000000"/>
                </a:solidFill>
              </a:rPr>
              <a:t>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574725" y="5345702"/>
            <a:ext cx="264403" cy="1840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52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Procedure – EAF Smelting 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84703669-E36F-4DBF-B19E-A0ADB196B004}"/>
              </a:ext>
            </a:extLst>
          </p:cNvPr>
          <p:cNvSpPr txBox="1">
            <a:spLocks/>
          </p:cNvSpPr>
          <p:nvPr/>
        </p:nvSpPr>
        <p:spPr>
          <a:xfrm>
            <a:off x="1154686" y="5202044"/>
            <a:ext cx="7771535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2"/>
          <p:cNvSpPr txBox="1"/>
          <p:nvPr/>
        </p:nvSpPr>
        <p:spPr>
          <a:xfrm>
            <a:off x="409574" y="651353"/>
            <a:ext cx="80763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100 kW DC furnace</a:t>
            </a:r>
          </a:p>
          <a:p>
            <a:pPr marL="990600" indent="-542925" algn="just">
              <a:buFont typeface="Wingdings" panose="05000000000000000000" pitchFamily="2" charset="2"/>
              <a:buChar char="Ø"/>
            </a:pPr>
            <a:r>
              <a:rPr lang="en-GB" sz="1800" dirty="0"/>
              <a:t>Operated (3-6kW) </a:t>
            </a:r>
            <a:endParaRPr lang="en-US" sz="1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 Batch mass:1.5kg Red Mud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Lignite Coke: 0.1 x Red Mud</a:t>
            </a:r>
          </a:p>
          <a:p>
            <a:pPr marL="457200" indent="-457200" algn="just"/>
            <a:r>
              <a:rPr lang="en-US" sz="1800" dirty="0"/>
              <a:t>	(Reducing agent)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Silica sand: 0.2 x Red Mud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Lime: 0.4 x Red Mud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Operating Temperature: 1500 – 1550</a:t>
            </a:r>
            <a:r>
              <a:rPr lang="de-DE" sz="1800" baseline="30000" dirty="0"/>
              <a:t>o</a:t>
            </a:r>
            <a:r>
              <a:rPr lang="en-US" sz="1800" dirty="0"/>
              <a:t>C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Holding Time: 1 hour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Slag cooling: </a:t>
            </a:r>
            <a:r>
              <a:rPr lang="en-GB" sz="1800" dirty="0"/>
              <a:t>Slow - 3</a:t>
            </a:r>
            <a:r>
              <a:rPr lang="en-US" sz="1800" dirty="0"/>
              <a:t>0</a:t>
            </a:r>
            <a:r>
              <a:rPr lang="de-DE" sz="1800" baseline="30000" dirty="0"/>
              <a:t>o</a:t>
            </a:r>
            <a:r>
              <a:rPr lang="en-US" sz="1800" dirty="0"/>
              <a:t>C/min</a:t>
            </a:r>
            <a:endParaRPr lang="en-GB" sz="1800" dirty="0"/>
          </a:p>
          <a:p>
            <a:pPr algn="just"/>
            <a:endParaRPr lang="en-GB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UP</a:t>
            </a:r>
          </a:p>
        </p:txBody>
      </p:sp>
      <p:sp>
        <p:nvSpPr>
          <p:cNvPr id="9" name="Freihandform 19"/>
          <p:cNvSpPr/>
          <p:nvPr/>
        </p:nvSpPr>
        <p:spPr>
          <a:xfrm>
            <a:off x="5215924" y="651353"/>
            <a:ext cx="2040244" cy="2293164"/>
          </a:xfrm>
          <a:custGeom>
            <a:avLst/>
            <a:gdLst>
              <a:gd name="connsiteX0" fmla="*/ 0 w 1569418"/>
              <a:gd name="connsiteY0" fmla="*/ 94165 h 941651"/>
              <a:gd name="connsiteX1" fmla="*/ 94165 w 1569418"/>
              <a:gd name="connsiteY1" fmla="*/ 0 h 941651"/>
              <a:gd name="connsiteX2" fmla="*/ 1475253 w 1569418"/>
              <a:gd name="connsiteY2" fmla="*/ 0 h 941651"/>
              <a:gd name="connsiteX3" fmla="*/ 1569418 w 1569418"/>
              <a:gd name="connsiteY3" fmla="*/ 94165 h 941651"/>
              <a:gd name="connsiteX4" fmla="*/ 1569418 w 1569418"/>
              <a:gd name="connsiteY4" fmla="*/ 847486 h 941651"/>
              <a:gd name="connsiteX5" fmla="*/ 1475253 w 1569418"/>
              <a:gd name="connsiteY5" fmla="*/ 941651 h 941651"/>
              <a:gd name="connsiteX6" fmla="*/ 94165 w 1569418"/>
              <a:gd name="connsiteY6" fmla="*/ 941651 h 941651"/>
              <a:gd name="connsiteX7" fmla="*/ 0 w 1569418"/>
              <a:gd name="connsiteY7" fmla="*/ 847486 h 941651"/>
              <a:gd name="connsiteX8" fmla="*/ 0 w 1569418"/>
              <a:gd name="connsiteY8" fmla="*/ 94165 h 94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418" h="941651">
                <a:moveTo>
                  <a:pt x="0" y="94165"/>
                </a:moveTo>
                <a:cubicBezTo>
                  <a:pt x="0" y="42159"/>
                  <a:pt x="42159" y="0"/>
                  <a:pt x="94165" y="0"/>
                </a:cubicBezTo>
                <a:lnTo>
                  <a:pt x="1475253" y="0"/>
                </a:lnTo>
                <a:cubicBezTo>
                  <a:pt x="1527259" y="0"/>
                  <a:pt x="1569418" y="42159"/>
                  <a:pt x="1569418" y="94165"/>
                </a:cubicBezTo>
                <a:lnTo>
                  <a:pt x="1569418" y="847486"/>
                </a:lnTo>
                <a:cubicBezTo>
                  <a:pt x="1569418" y="899492"/>
                  <a:pt x="1527259" y="941651"/>
                  <a:pt x="1475253" y="941651"/>
                </a:cubicBezTo>
                <a:lnTo>
                  <a:pt x="94165" y="941651"/>
                </a:lnTo>
                <a:cubicBezTo>
                  <a:pt x="42159" y="941651"/>
                  <a:pt x="0" y="899492"/>
                  <a:pt x="0" y="847486"/>
                </a:cubicBezTo>
                <a:lnTo>
                  <a:pt x="0" y="94165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400" tIns="111400" rIns="111400" bIns="11140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20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20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Grafik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40841"/>
          <a:stretch/>
        </p:blipFill>
        <p:spPr>
          <a:xfrm rot="5400000">
            <a:off x="5415219" y="2711355"/>
            <a:ext cx="1573921" cy="2040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4" t="33497" r="22929" b="14356"/>
          <a:stretch/>
        </p:blipFill>
        <p:spPr>
          <a:xfrm rot="5400000">
            <a:off x="5445834" y="4384487"/>
            <a:ext cx="1580422" cy="1972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30CAB959-58B0-4F7E-8CF6-25AD79230B61}"/>
              </a:ext>
            </a:extLst>
          </p:cNvPr>
          <p:cNvSpPr txBox="1"/>
          <p:nvPr/>
        </p:nvSpPr>
        <p:spPr>
          <a:xfrm>
            <a:off x="5385700" y="5202044"/>
            <a:ext cx="183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 Iron</a:t>
            </a:r>
          </a:p>
          <a:p>
            <a:pPr algn="ctr"/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(Fe)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30CAB959-58B0-4F7E-8CF6-25AD79230B61}"/>
              </a:ext>
            </a:extLst>
          </p:cNvPr>
          <p:cNvSpPr txBox="1"/>
          <p:nvPr/>
        </p:nvSpPr>
        <p:spPr>
          <a:xfrm>
            <a:off x="5182057" y="3532340"/>
            <a:ext cx="183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</a:p>
          <a:p>
            <a:pPr algn="ctr"/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7523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Silica Fluxed Slag 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84703669-E36F-4DBF-B19E-A0ADB196B004}"/>
              </a:ext>
            </a:extLst>
          </p:cNvPr>
          <p:cNvSpPr txBox="1">
            <a:spLocks/>
          </p:cNvSpPr>
          <p:nvPr/>
        </p:nvSpPr>
        <p:spPr>
          <a:xfrm>
            <a:off x="1154686" y="5202044"/>
            <a:ext cx="7771535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34296"/>
              </p:ext>
            </p:extLst>
          </p:nvPr>
        </p:nvGraphicFramePr>
        <p:xfrm>
          <a:off x="584200" y="951978"/>
          <a:ext cx="7362100" cy="1315897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75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8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Components 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RM (wt.%)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43.5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24.0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10.2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5.5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5.6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Slag (wt.%)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36.8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38.0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hteck 1">
            <a:extLst>
              <a:ext uri="{FF2B5EF4-FFF2-40B4-BE49-F238E27FC236}">
                <a16:creationId xmlns:a16="http://schemas.microsoft.com/office/drawing/2014/main" id="{8CC2014D-337F-4604-8E2A-5DC71D6F9A89}"/>
              </a:ext>
            </a:extLst>
          </p:cNvPr>
          <p:cNvSpPr/>
          <p:nvPr/>
        </p:nvSpPr>
        <p:spPr>
          <a:xfrm>
            <a:off x="400833" y="789141"/>
            <a:ext cx="7861623" cy="22421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2"/>
          <p:cNvSpPr txBox="1"/>
          <p:nvPr/>
        </p:nvSpPr>
        <p:spPr>
          <a:xfrm>
            <a:off x="409574" y="651353"/>
            <a:ext cx="807639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Fe removal achieved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Vitreous slag achieved 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UP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9"/>
          <a:stretch/>
        </p:blipFill>
        <p:spPr bwMode="auto">
          <a:xfrm>
            <a:off x="400833" y="4093928"/>
            <a:ext cx="7520393" cy="140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4" t="58267" r="26376" b="35656"/>
          <a:stretch/>
        </p:blipFill>
        <p:spPr bwMode="auto">
          <a:xfrm>
            <a:off x="758077" y="3628548"/>
            <a:ext cx="6517933" cy="465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827417" y="3688045"/>
            <a:ext cx="391886" cy="185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116284" y="3422469"/>
            <a:ext cx="2159725" cy="4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758077" y="3330836"/>
            <a:ext cx="0" cy="18712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 bwMode="auto">
          <a:xfrm>
            <a:off x="7554414" y="4812914"/>
            <a:ext cx="391886" cy="686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510871" y="4858623"/>
            <a:ext cx="391886" cy="686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276009" y="5083679"/>
            <a:ext cx="391886" cy="2367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8077" y="3521462"/>
            <a:ext cx="1435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</a:rPr>
              <a:t>Silica fluxed slag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58077" y="4319619"/>
            <a:ext cx="2159725" cy="4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9517" y="4632501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</a:rPr>
              <a:t>Red Mud</a:t>
            </a:r>
            <a:endParaRPr lang="es-ES" sz="120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58077" y="3330836"/>
            <a:ext cx="0" cy="18712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 bwMode="auto">
          <a:xfrm>
            <a:off x="382881" y="3798461"/>
            <a:ext cx="375196" cy="12852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58077" y="3330836"/>
            <a:ext cx="0" cy="18712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-51549" y="4076259"/>
            <a:ext cx="1271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</a:rPr>
              <a:t>Intensity (A.U.)</a:t>
            </a:r>
            <a:endParaRPr lang="es-E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523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Lime Fluxed Slag 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84703669-E36F-4DBF-B19E-A0ADB196B004}"/>
              </a:ext>
            </a:extLst>
          </p:cNvPr>
          <p:cNvSpPr txBox="1">
            <a:spLocks/>
          </p:cNvSpPr>
          <p:nvPr/>
        </p:nvSpPr>
        <p:spPr>
          <a:xfrm>
            <a:off x="1154686" y="5202044"/>
            <a:ext cx="7771535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34296"/>
              </p:ext>
            </p:extLst>
          </p:nvPr>
        </p:nvGraphicFramePr>
        <p:xfrm>
          <a:off x="584200" y="951978"/>
          <a:ext cx="7362100" cy="1315897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75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8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Components 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TiO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de-DE" sz="18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RM (wt.%)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43.5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24.0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10.2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5.5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5.6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Slag (wt.%)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31.5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53.9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hteck 1">
            <a:extLst>
              <a:ext uri="{FF2B5EF4-FFF2-40B4-BE49-F238E27FC236}">
                <a16:creationId xmlns:a16="http://schemas.microsoft.com/office/drawing/2014/main" id="{8CC2014D-337F-4604-8E2A-5DC71D6F9A89}"/>
              </a:ext>
            </a:extLst>
          </p:cNvPr>
          <p:cNvSpPr/>
          <p:nvPr/>
        </p:nvSpPr>
        <p:spPr>
          <a:xfrm>
            <a:off x="400833" y="789141"/>
            <a:ext cx="7861623" cy="22421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2"/>
          <p:cNvSpPr txBox="1"/>
          <p:nvPr/>
        </p:nvSpPr>
        <p:spPr>
          <a:xfrm>
            <a:off x="409574" y="651353"/>
            <a:ext cx="807639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Fe removal achieved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Crystalline slag achieved 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UP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9"/>
          <a:stretch/>
        </p:blipFill>
        <p:spPr bwMode="auto">
          <a:xfrm>
            <a:off x="400833" y="4093928"/>
            <a:ext cx="7520393" cy="140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4" t="58267" r="26376" b="35656"/>
          <a:stretch/>
        </p:blipFill>
        <p:spPr bwMode="auto">
          <a:xfrm>
            <a:off x="758077" y="3628548"/>
            <a:ext cx="6517933" cy="465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827417" y="3688045"/>
            <a:ext cx="391886" cy="185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116284" y="3422469"/>
            <a:ext cx="2159725" cy="4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758077" y="3330836"/>
            <a:ext cx="0" cy="18712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 bwMode="auto">
          <a:xfrm>
            <a:off x="7554414" y="4812914"/>
            <a:ext cx="391886" cy="686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510871" y="4858623"/>
            <a:ext cx="391886" cy="686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276009" y="5083679"/>
            <a:ext cx="391886" cy="2367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8077" y="3521462"/>
            <a:ext cx="1435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</a:rPr>
              <a:t>Silica fluxed slag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58077" y="4319619"/>
            <a:ext cx="2159725" cy="4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9517" y="4632501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</a:rPr>
              <a:t>Red Mud</a:t>
            </a:r>
            <a:endParaRPr lang="es-ES" sz="120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58077" y="3330836"/>
            <a:ext cx="0" cy="18712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 bwMode="auto">
          <a:xfrm>
            <a:off x="382881" y="3798461"/>
            <a:ext cx="375196" cy="12852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58077" y="3330836"/>
            <a:ext cx="0" cy="18712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-51549" y="4076259"/>
            <a:ext cx="1271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</a:rPr>
              <a:t>Intensity (A.U.)</a:t>
            </a:r>
            <a:endParaRPr lang="es-ES" sz="1200" dirty="0">
              <a:solidFill>
                <a:srgbClr val="000000"/>
              </a:solidFill>
            </a:endParaRPr>
          </a:p>
        </p:txBody>
      </p:sp>
      <p:pic>
        <p:nvPicPr>
          <p:cNvPr id="22" name="Grafik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11306" r="26376" b="41744"/>
          <a:stretch/>
        </p:blipFill>
        <p:spPr bwMode="auto">
          <a:xfrm>
            <a:off x="758077" y="3346822"/>
            <a:ext cx="6752794" cy="1973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Connector 22"/>
          <p:cNvCxnSpPr/>
          <p:nvPr/>
        </p:nvCxnSpPr>
        <p:spPr bwMode="auto">
          <a:xfrm>
            <a:off x="758077" y="3346822"/>
            <a:ext cx="0" cy="18712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523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Metal Analysis 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84703669-E36F-4DBF-B19E-A0ADB196B004}"/>
              </a:ext>
            </a:extLst>
          </p:cNvPr>
          <p:cNvSpPr txBox="1">
            <a:spLocks/>
          </p:cNvSpPr>
          <p:nvPr/>
        </p:nvSpPr>
        <p:spPr>
          <a:xfrm>
            <a:off x="1154686" y="5202044"/>
            <a:ext cx="7771535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34296"/>
              </p:ext>
            </p:extLst>
          </p:nvPr>
        </p:nvGraphicFramePr>
        <p:xfrm>
          <a:off x="584200" y="951978"/>
          <a:ext cx="7678257" cy="2052879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457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9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8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Silica fluxed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91.8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</a:t>
                      </a: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0.03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Recovery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low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low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Lime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fluxed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Recovery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low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low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hteck 1">
            <a:extLst>
              <a:ext uri="{FF2B5EF4-FFF2-40B4-BE49-F238E27FC236}">
                <a16:creationId xmlns:a16="http://schemas.microsoft.com/office/drawing/2014/main" id="{8CC2014D-337F-4604-8E2A-5DC71D6F9A89}"/>
              </a:ext>
            </a:extLst>
          </p:cNvPr>
          <p:cNvSpPr/>
          <p:nvPr/>
        </p:nvSpPr>
        <p:spPr>
          <a:xfrm>
            <a:off x="400833" y="789141"/>
            <a:ext cx="7861623" cy="22421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2"/>
          <p:cNvSpPr txBox="1"/>
          <p:nvPr/>
        </p:nvSpPr>
        <p:spPr>
          <a:xfrm>
            <a:off x="409574" y="651353"/>
            <a:ext cx="807639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High recovery of Fe, Cr, V achieved (cleaning)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Low Si and Ti recovery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/>
              <a:t>Pig iron can be used in secondary steel making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Pig iron ca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UP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827417" y="3688045"/>
            <a:ext cx="391886" cy="185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554414" y="4812914"/>
            <a:ext cx="391886" cy="686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510871" y="4858623"/>
            <a:ext cx="391886" cy="686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276009" y="5083679"/>
            <a:ext cx="391886" cy="2367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523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nstituts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2ECF4"/>
      </a:accent1>
      <a:accent2>
        <a:srgbClr val="FFFF00"/>
      </a:accent2>
      <a:accent3>
        <a:srgbClr val="FFFFFF"/>
      </a:accent3>
      <a:accent4>
        <a:srgbClr val="000000"/>
      </a:accent4>
      <a:accent5>
        <a:srgbClr val="CEF4F8"/>
      </a:accent5>
      <a:accent6>
        <a:srgbClr val="E7E700"/>
      </a:accent6>
      <a:hlink>
        <a:srgbClr val="4D4D4D"/>
      </a:hlink>
      <a:folHlink>
        <a:srgbClr val="868686"/>
      </a:folHlink>
    </a:clrScheme>
    <a:fontScheme name="Instituts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stitutspräsentation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nstituts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2ECF4"/>
      </a:accent1>
      <a:accent2>
        <a:srgbClr val="FFFF00"/>
      </a:accent2>
      <a:accent3>
        <a:srgbClr val="FFFFFF"/>
      </a:accent3>
      <a:accent4>
        <a:srgbClr val="000000"/>
      </a:accent4>
      <a:accent5>
        <a:srgbClr val="CEF4F8"/>
      </a:accent5>
      <a:accent6>
        <a:srgbClr val="E7E700"/>
      </a:accent6>
      <a:hlink>
        <a:srgbClr val="4D4D4D"/>
      </a:hlink>
      <a:folHlink>
        <a:srgbClr val="868686"/>
      </a:folHlink>
    </a:clrScheme>
    <a:fontScheme name="Instituts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stitutspräsentation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nstituts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2ECF4"/>
      </a:accent1>
      <a:accent2>
        <a:srgbClr val="FFFF00"/>
      </a:accent2>
      <a:accent3>
        <a:srgbClr val="FFFFFF"/>
      </a:accent3>
      <a:accent4>
        <a:srgbClr val="000000"/>
      </a:accent4>
      <a:accent5>
        <a:srgbClr val="CEF4F8"/>
      </a:accent5>
      <a:accent6>
        <a:srgbClr val="E7E700"/>
      </a:accent6>
      <a:hlink>
        <a:srgbClr val="4D4D4D"/>
      </a:hlink>
      <a:folHlink>
        <a:srgbClr val="868686"/>
      </a:folHlink>
    </a:clrScheme>
    <a:fontScheme name="Instituts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stitutspräsentation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nstituts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2ECF4"/>
      </a:accent1>
      <a:accent2>
        <a:srgbClr val="FFFF00"/>
      </a:accent2>
      <a:accent3>
        <a:srgbClr val="FFFFFF"/>
      </a:accent3>
      <a:accent4>
        <a:srgbClr val="000000"/>
      </a:accent4>
      <a:accent5>
        <a:srgbClr val="CEF4F8"/>
      </a:accent5>
      <a:accent6>
        <a:srgbClr val="E7E700"/>
      </a:accent6>
      <a:hlink>
        <a:srgbClr val="4D4D4D"/>
      </a:hlink>
      <a:folHlink>
        <a:srgbClr val="868686"/>
      </a:folHlink>
    </a:clrScheme>
    <a:fontScheme name="Instituts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stitutspräsentation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C:\WINNT\Profiles\CCapello\Anwendungsdaten\Microsoft\Vorlagen\Institutspräsentation.pot</Template>
  <TotalTime>479</TotalTime>
  <Words>607</Words>
  <Application>Microsoft Office PowerPoint</Application>
  <PresentationFormat>On-screen Show (4:3)</PresentationFormat>
  <Paragraphs>290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Institutspräsentation</vt:lpstr>
      <vt:lpstr>Benutzerdefiniertes Design</vt:lpstr>
      <vt:lpstr>1_Benutzerdefiniertes Design</vt:lpstr>
      <vt:lpstr>1_Institutspräsentation</vt:lpstr>
      <vt:lpstr>3_Institutspräsentation</vt:lpstr>
      <vt:lpstr>4_Institutspräsentation</vt:lpstr>
      <vt:lpstr>CorelDRAW</vt:lpstr>
      <vt:lpstr>PowerPoint Presentation</vt:lpstr>
      <vt:lpstr>Bayer Process – Generation of Red Mud</vt:lpstr>
      <vt:lpstr>Red Mud – Resource and Challenges</vt:lpstr>
      <vt:lpstr>Zero Waste Valorisation of Red Mud</vt:lpstr>
      <vt:lpstr>EAF Smelting Process</vt:lpstr>
      <vt:lpstr>Experimental Procedure – EAF Smelting </vt:lpstr>
      <vt:lpstr>Silica Fluxed Slag </vt:lpstr>
      <vt:lpstr>Lime Fluxed Slag </vt:lpstr>
      <vt:lpstr>Metal Analysis </vt:lpstr>
      <vt:lpstr>Synergistic Waste Treatment with Red Mud</vt:lpstr>
      <vt:lpstr>Synergistic waste treatment with Red Mud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Michaelis</dc:creator>
  <cp:lastModifiedBy>An Serbruyns</cp:lastModifiedBy>
  <cp:revision>1302</cp:revision>
  <cp:lastPrinted>2012-05-22T13:51:08Z</cp:lastPrinted>
  <dcterms:created xsi:type="dcterms:W3CDTF">2000-04-11T08:17:49Z</dcterms:created>
  <dcterms:modified xsi:type="dcterms:W3CDTF">2019-04-02T13:17:31Z</dcterms:modified>
</cp:coreProperties>
</file>